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sldIdLst>
    <p:sldId id="256" r:id="rId5"/>
    <p:sldId id="266" r:id="rId6"/>
    <p:sldId id="289" r:id="rId7"/>
    <p:sldId id="258" r:id="rId8"/>
    <p:sldId id="275" r:id="rId9"/>
    <p:sldId id="276" r:id="rId10"/>
    <p:sldId id="297" r:id="rId11"/>
    <p:sldId id="295" r:id="rId12"/>
    <p:sldId id="296" r:id="rId13"/>
    <p:sldId id="291" r:id="rId14"/>
    <p:sldId id="299" r:id="rId15"/>
    <p:sldId id="304" r:id="rId16"/>
    <p:sldId id="300" r:id="rId17"/>
    <p:sldId id="302" r:id="rId18"/>
    <p:sldId id="303" r:id="rId19"/>
    <p:sldId id="288" r:id="rId20"/>
    <p:sldId id="2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73730E-B414-C2C0-EB75-770637A0CB9F}" name="Robby Eckroth" initials="RE" userId="S::reckroth@co.skagit.wa.us::ac7fffe5-5d96-4584-9a47-26461a4aebf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F538A3-E219-8C76-59B3-0E08CEA9E079}" v="29" dt="2025-09-03T15:35:16.4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8" autoAdjust="0"/>
  </p:normalViewPr>
  <p:slideViewPr>
    <p:cSldViewPr>
      <p:cViewPr varScale="1">
        <p:scale>
          <a:sx n="111" d="100"/>
          <a:sy n="111" d="100"/>
        </p:scale>
        <p:origin x="53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by Eckroth" userId="S::reckroth@co.skagit.wa.us::ac7fffe5-5d96-4584-9a47-26461a4aebf2" providerId="AD" clId="Web-{68F538A3-E219-8C76-59B3-0E08CEA9E079}"/>
    <pc:docChg chg="modSld">
      <pc:chgData name="Robby Eckroth" userId="S::reckroth@co.skagit.wa.us::ac7fffe5-5d96-4584-9a47-26461a4aebf2" providerId="AD" clId="Web-{68F538A3-E219-8C76-59B3-0E08CEA9E079}" dt="2025-09-03T15:35:16.447" v="32" actId="20577"/>
      <pc:docMkLst>
        <pc:docMk/>
      </pc:docMkLst>
      <pc:sldChg chg="modSp">
        <pc:chgData name="Robby Eckroth" userId="S::reckroth@co.skagit.wa.us::ac7fffe5-5d96-4584-9a47-26461a4aebf2" providerId="AD" clId="Web-{68F538A3-E219-8C76-59B3-0E08CEA9E079}" dt="2025-09-03T15:35:16.447" v="32" actId="20577"/>
        <pc:sldMkLst>
          <pc:docMk/>
          <pc:sldMk cId="3861173944" sldId="275"/>
        </pc:sldMkLst>
        <pc:spChg chg="mod">
          <ac:chgData name="Robby Eckroth" userId="S::reckroth@co.skagit.wa.us::ac7fffe5-5d96-4584-9a47-26461a4aebf2" providerId="AD" clId="Web-{68F538A3-E219-8C76-59B3-0E08CEA9E079}" dt="2025-09-03T15:35:16.447" v="32" actId="20577"/>
          <ac:spMkLst>
            <pc:docMk/>
            <pc:sldMk cId="3861173944" sldId="275"/>
            <ac:spMk id="9" creationId="{2D3F2858-F7D1-1A0A-62FD-8A498409B216}"/>
          </ac:spMkLst>
        </pc:spChg>
      </pc:sldChg>
    </pc:docChg>
  </pc:docChgLst>
  <pc:docChgLst>
    <pc:chgData name="Robby Eckroth" userId="ac7fffe5-5d96-4584-9a47-26461a4aebf2" providerId="ADAL" clId="{2BB1422D-00E4-46D3-9D0F-A065596F3DB4}"/>
    <pc:docChg chg="custSel modSld">
      <pc:chgData name="Robby Eckroth" userId="ac7fffe5-5d96-4584-9a47-26461a4aebf2" providerId="ADAL" clId="{2BB1422D-00E4-46D3-9D0F-A065596F3DB4}" dt="2025-09-03T21:24:14.257" v="93" actId="20577"/>
      <pc:docMkLst>
        <pc:docMk/>
      </pc:docMkLst>
      <pc:sldChg chg="modSp mod">
        <pc:chgData name="Robby Eckroth" userId="ac7fffe5-5d96-4584-9a47-26461a4aebf2" providerId="ADAL" clId="{2BB1422D-00E4-46D3-9D0F-A065596F3DB4}" dt="2025-09-03T16:04:16.327" v="25" actId="20577"/>
        <pc:sldMkLst>
          <pc:docMk/>
          <pc:sldMk cId="3181125178" sldId="276"/>
        </pc:sldMkLst>
        <pc:spChg chg="mod">
          <ac:chgData name="Robby Eckroth" userId="ac7fffe5-5d96-4584-9a47-26461a4aebf2" providerId="ADAL" clId="{2BB1422D-00E4-46D3-9D0F-A065596F3DB4}" dt="2025-09-03T16:04:16.327" v="25" actId="20577"/>
          <ac:spMkLst>
            <pc:docMk/>
            <pc:sldMk cId="3181125178" sldId="276"/>
            <ac:spMk id="9" creationId="{03C4D1B0-9CB9-B5B6-0CA7-9D481C6CF88B}"/>
          </ac:spMkLst>
        </pc:spChg>
      </pc:sldChg>
      <pc:sldChg chg="modSp mod">
        <pc:chgData name="Robby Eckroth" userId="ac7fffe5-5d96-4584-9a47-26461a4aebf2" providerId="ADAL" clId="{2BB1422D-00E4-46D3-9D0F-A065596F3DB4}" dt="2025-09-03T21:24:14.257" v="93" actId="20577"/>
        <pc:sldMkLst>
          <pc:docMk/>
          <pc:sldMk cId="2169211133" sldId="296"/>
        </pc:sldMkLst>
        <pc:spChg chg="mod">
          <ac:chgData name="Robby Eckroth" userId="ac7fffe5-5d96-4584-9a47-26461a4aebf2" providerId="ADAL" clId="{2BB1422D-00E4-46D3-9D0F-A065596F3DB4}" dt="2025-09-03T21:24:14.257" v="93" actId="20577"/>
          <ac:spMkLst>
            <pc:docMk/>
            <pc:sldMk cId="2169211133" sldId="296"/>
            <ac:spMk id="9" creationId="{C06B4192-EC11-668D-7793-5A88C474402F}"/>
          </ac:spMkLst>
        </pc:spChg>
      </pc:sldChg>
      <pc:sldChg chg="modSp mod">
        <pc:chgData name="Robby Eckroth" userId="ac7fffe5-5d96-4584-9a47-26461a4aebf2" providerId="ADAL" clId="{2BB1422D-00E4-46D3-9D0F-A065596F3DB4}" dt="2025-09-03T16:10:42.039" v="30" actId="20577"/>
        <pc:sldMkLst>
          <pc:docMk/>
          <pc:sldMk cId="1549048858" sldId="297"/>
        </pc:sldMkLst>
        <pc:spChg chg="mod">
          <ac:chgData name="Robby Eckroth" userId="ac7fffe5-5d96-4584-9a47-26461a4aebf2" providerId="ADAL" clId="{2BB1422D-00E4-46D3-9D0F-A065596F3DB4}" dt="2025-09-03T16:10:34.594" v="28" actId="20577"/>
          <ac:spMkLst>
            <pc:docMk/>
            <pc:sldMk cId="1549048858" sldId="297"/>
            <ac:spMk id="8" creationId="{878CB30C-1C78-8C16-E3A5-D1AACD53B4D8}"/>
          </ac:spMkLst>
        </pc:spChg>
        <pc:graphicFrameChg chg="modGraphic">
          <ac:chgData name="Robby Eckroth" userId="ac7fffe5-5d96-4584-9a47-26461a4aebf2" providerId="ADAL" clId="{2BB1422D-00E4-46D3-9D0F-A065596F3DB4}" dt="2025-09-03T16:10:42.039" v="30" actId="20577"/>
          <ac:graphicFrameMkLst>
            <pc:docMk/>
            <pc:sldMk cId="1549048858" sldId="297"/>
            <ac:graphicFrameMk id="4" creationId="{C908FA34-9A74-7CC2-069D-D8326A26B58F}"/>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28BB00-4DDA-4428-9DA0-604496EBA28A}" type="datetimeFigureOut">
              <a:rPr lang="en-US" smtClean="0"/>
              <a:t>09/03/2025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0BFCA-176D-4976-AB0A-531B685E95A7}" type="slidenum">
              <a:rPr lang="en-US" smtClean="0"/>
              <a:t>‹#›</a:t>
            </a:fld>
            <a:endParaRPr lang="en-US"/>
          </a:p>
        </p:txBody>
      </p:sp>
    </p:spTree>
    <p:extLst>
      <p:ext uri="{BB962C8B-B14F-4D97-AF65-F5344CB8AC3E}">
        <p14:creationId xmlns:p14="http://schemas.microsoft.com/office/powerpoint/2010/main" val="651790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8BB00-4DDA-4428-9DA0-604496EBA28A}" type="datetimeFigureOut">
              <a:rPr lang="en-US" smtClean="0"/>
              <a:t>09/03/2025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0BFCA-176D-4976-AB0A-531B685E95A7}" type="slidenum">
              <a:rPr lang="en-US" smtClean="0"/>
              <a:t>‹#›</a:t>
            </a:fld>
            <a:endParaRPr lang="en-US"/>
          </a:p>
        </p:txBody>
      </p:sp>
    </p:spTree>
    <p:extLst>
      <p:ext uri="{BB962C8B-B14F-4D97-AF65-F5344CB8AC3E}">
        <p14:creationId xmlns:p14="http://schemas.microsoft.com/office/powerpoint/2010/main" val="2255495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8BB00-4DDA-4428-9DA0-604496EBA28A}" type="datetimeFigureOut">
              <a:rPr lang="en-US" smtClean="0"/>
              <a:t>09/03/2025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0BFCA-176D-4976-AB0A-531B685E95A7}" type="slidenum">
              <a:rPr lang="en-US" smtClean="0"/>
              <a:t>‹#›</a:t>
            </a:fld>
            <a:endParaRPr lang="en-US"/>
          </a:p>
        </p:txBody>
      </p:sp>
    </p:spTree>
    <p:extLst>
      <p:ext uri="{BB962C8B-B14F-4D97-AF65-F5344CB8AC3E}">
        <p14:creationId xmlns:p14="http://schemas.microsoft.com/office/powerpoint/2010/main" val="245594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8BB00-4DDA-4428-9DA0-604496EBA28A}" type="datetimeFigureOut">
              <a:rPr lang="en-US" smtClean="0"/>
              <a:t>09/03/2025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0BFCA-176D-4976-AB0A-531B685E95A7}" type="slidenum">
              <a:rPr lang="en-US" smtClean="0"/>
              <a:t>‹#›</a:t>
            </a:fld>
            <a:endParaRPr lang="en-US"/>
          </a:p>
        </p:txBody>
      </p:sp>
    </p:spTree>
    <p:extLst>
      <p:ext uri="{BB962C8B-B14F-4D97-AF65-F5344CB8AC3E}">
        <p14:creationId xmlns:p14="http://schemas.microsoft.com/office/powerpoint/2010/main" val="393769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8BB00-4DDA-4428-9DA0-604496EBA28A}" type="datetimeFigureOut">
              <a:rPr lang="en-US" smtClean="0"/>
              <a:t>09/03/2025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0BFCA-176D-4976-AB0A-531B685E95A7}" type="slidenum">
              <a:rPr lang="en-US" smtClean="0"/>
              <a:t>‹#›</a:t>
            </a:fld>
            <a:endParaRPr lang="en-US"/>
          </a:p>
        </p:txBody>
      </p:sp>
    </p:spTree>
    <p:extLst>
      <p:ext uri="{BB962C8B-B14F-4D97-AF65-F5344CB8AC3E}">
        <p14:creationId xmlns:p14="http://schemas.microsoft.com/office/powerpoint/2010/main" val="1217698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8BB00-4DDA-4428-9DA0-604496EBA28A}" type="datetimeFigureOut">
              <a:rPr lang="en-US" smtClean="0"/>
              <a:t>09/03/2025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0BFCA-176D-4976-AB0A-531B685E95A7}" type="slidenum">
              <a:rPr lang="en-US" smtClean="0"/>
              <a:t>‹#›</a:t>
            </a:fld>
            <a:endParaRPr lang="en-US"/>
          </a:p>
        </p:txBody>
      </p:sp>
    </p:spTree>
    <p:extLst>
      <p:ext uri="{BB962C8B-B14F-4D97-AF65-F5344CB8AC3E}">
        <p14:creationId xmlns:p14="http://schemas.microsoft.com/office/powerpoint/2010/main" val="1399922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8BB00-4DDA-4428-9DA0-604496EBA28A}" type="datetimeFigureOut">
              <a:rPr lang="en-US" smtClean="0"/>
              <a:t>09/03/2025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30BFCA-176D-4976-AB0A-531B685E95A7}" type="slidenum">
              <a:rPr lang="en-US" smtClean="0"/>
              <a:t>‹#›</a:t>
            </a:fld>
            <a:endParaRPr lang="en-US"/>
          </a:p>
        </p:txBody>
      </p:sp>
    </p:spTree>
    <p:extLst>
      <p:ext uri="{BB962C8B-B14F-4D97-AF65-F5344CB8AC3E}">
        <p14:creationId xmlns:p14="http://schemas.microsoft.com/office/powerpoint/2010/main" val="3225086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8BB00-4DDA-4428-9DA0-604496EBA28A}" type="datetimeFigureOut">
              <a:rPr lang="en-US" smtClean="0"/>
              <a:t>09/03/2025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30BFCA-176D-4976-AB0A-531B685E95A7}" type="slidenum">
              <a:rPr lang="en-US" smtClean="0"/>
              <a:t>‹#›</a:t>
            </a:fld>
            <a:endParaRPr lang="en-US"/>
          </a:p>
        </p:txBody>
      </p:sp>
    </p:spTree>
    <p:extLst>
      <p:ext uri="{BB962C8B-B14F-4D97-AF65-F5344CB8AC3E}">
        <p14:creationId xmlns:p14="http://schemas.microsoft.com/office/powerpoint/2010/main" val="2660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8BB00-4DDA-4428-9DA0-604496EBA28A}" type="datetimeFigureOut">
              <a:rPr lang="en-US" smtClean="0"/>
              <a:t>09/03/2025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30BFCA-176D-4976-AB0A-531B685E95A7}" type="slidenum">
              <a:rPr lang="en-US" smtClean="0"/>
              <a:t>‹#›</a:t>
            </a:fld>
            <a:endParaRPr lang="en-US"/>
          </a:p>
        </p:txBody>
      </p:sp>
    </p:spTree>
    <p:extLst>
      <p:ext uri="{BB962C8B-B14F-4D97-AF65-F5344CB8AC3E}">
        <p14:creationId xmlns:p14="http://schemas.microsoft.com/office/powerpoint/2010/main" val="129327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28BB00-4DDA-4428-9DA0-604496EBA28A}" type="datetimeFigureOut">
              <a:rPr lang="en-US" smtClean="0"/>
              <a:t>09/03/2025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0BFCA-176D-4976-AB0A-531B685E95A7}" type="slidenum">
              <a:rPr lang="en-US" smtClean="0"/>
              <a:t>‹#›</a:t>
            </a:fld>
            <a:endParaRPr lang="en-US"/>
          </a:p>
        </p:txBody>
      </p:sp>
    </p:spTree>
    <p:extLst>
      <p:ext uri="{BB962C8B-B14F-4D97-AF65-F5344CB8AC3E}">
        <p14:creationId xmlns:p14="http://schemas.microsoft.com/office/powerpoint/2010/main" val="18648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28BB00-4DDA-4428-9DA0-604496EBA28A}" type="datetimeFigureOut">
              <a:rPr lang="en-US" smtClean="0"/>
              <a:t>09/03/2025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0BFCA-176D-4976-AB0A-531B685E95A7}" type="slidenum">
              <a:rPr lang="en-US" smtClean="0"/>
              <a:t>‹#›</a:t>
            </a:fld>
            <a:endParaRPr lang="en-US"/>
          </a:p>
        </p:txBody>
      </p:sp>
    </p:spTree>
    <p:extLst>
      <p:ext uri="{BB962C8B-B14F-4D97-AF65-F5344CB8AC3E}">
        <p14:creationId xmlns:p14="http://schemas.microsoft.com/office/powerpoint/2010/main" val="2613634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8BB00-4DDA-4428-9DA0-604496EBA28A}" type="datetimeFigureOut">
              <a:rPr lang="en-US" smtClean="0"/>
              <a:t>09/03/2025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0BFCA-176D-4976-AB0A-531B685E95A7}" type="slidenum">
              <a:rPr lang="en-US" smtClean="0"/>
              <a:t>‹#›</a:t>
            </a:fld>
            <a:endParaRPr lang="en-US"/>
          </a:p>
        </p:txBody>
      </p:sp>
    </p:spTree>
    <p:extLst>
      <p:ext uri="{BB962C8B-B14F-4D97-AF65-F5344CB8AC3E}">
        <p14:creationId xmlns:p14="http://schemas.microsoft.com/office/powerpoint/2010/main" val="42168928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skagitcounty.net/departments/planningandpermit/agtourismmain.ht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skagitcounty.net/departments/planningandpermit/agtourismmain.htm"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skagitcounty.net/departments/planningandpermit/agtourismmain.htm"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hyperlink" Target="https://www.skagitcounty.net/Common/Documents/LFDocs/COMMISSIONERS000030/00/00/43/000043d6.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grass, sky, outdoor, field&#10;&#10;AI-generated content may be incorrect.">
            <a:extLst>
              <a:ext uri="{FF2B5EF4-FFF2-40B4-BE49-F238E27FC236}">
                <a16:creationId xmlns:a16="http://schemas.microsoft.com/office/drawing/2014/main" id="{C8532653-790B-B3DA-D8D3-909EC9A934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635000"/>
            <a:ext cx="12420600" cy="8280400"/>
          </a:xfrm>
          <a:prstGeom prst="rect">
            <a:avLst/>
          </a:prstGeom>
        </p:spPr>
      </p:pic>
      <p:cxnSp>
        <p:nvCxnSpPr>
          <p:cNvPr id="8" name="Straight Connector 7"/>
          <p:cNvCxnSpPr>
            <a:cxnSpLocks/>
          </p:cNvCxnSpPr>
          <p:nvPr/>
        </p:nvCxnSpPr>
        <p:spPr>
          <a:xfrm>
            <a:off x="-228600" y="6534150"/>
            <a:ext cx="124206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81000" y="-685800"/>
            <a:ext cx="8382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391150"/>
            <a:ext cx="1143000" cy="1143000"/>
          </a:xfrm>
          <a:prstGeom prst="rect">
            <a:avLst/>
          </a:prstGeom>
        </p:spPr>
      </p:pic>
      <p:sp>
        <p:nvSpPr>
          <p:cNvPr id="2" name="Text Placeholder 2">
            <a:extLst>
              <a:ext uri="{FF2B5EF4-FFF2-40B4-BE49-F238E27FC236}">
                <a16:creationId xmlns:a16="http://schemas.microsoft.com/office/drawing/2014/main" id="{98626EF3-4290-CA99-6124-4073F209961C}"/>
              </a:ext>
            </a:extLst>
          </p:cNvPr>
          <p:cNvSpPr txBox="1">
            <a:spLocks/>
          </p:cNvSpPr>
          <p:nvPr/>
        </p:nvSpPr>
        <p:spPr>
          <a:xfrm>
            <a:off x="1602049" y="1164738"/>
            <a:ext cx="8941665" cy="15001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ts val="3600"/>
              </a:lnSpc>
              <a:spcBef>
                <a:spcPts val="600"/>
              </a:spcBef>
            </a:pPr>
            <a:r>
              <a:rPr lang="en-US" sz="4000" dirty="0">
                <a:solidFill>
                  <a:schemeClr val="bg1"/>
                </a:solidFill>
              </a:rPr>
              <a:t>Work Session – Proposed Agritourism Code Amendments</a:t>
            </a:r>
            <a:endParaRPr lang="en-US" sz="4000" dirty="0">
              <a:solidFill>
                <a:schemeClr val="bg1"/>
              </a:solidFill>
              <a:latin typeface="Franklin Gothic Book" panose="020B0503020102020204" pitchFamily="34" charset="0"/>
            </a:endParaRPr>
          </a:p>
        </p:txBody>
      </p:sp>
      <p:sp>
        <p:nvSpPr>
          <p:cNvPr id="6" name="Title 1">
            <a:extLst>
              <a:ext uri="{FF2B5EF4-FFF2-40B4-BE49-F238E27FC236}">
                <a16:creationId xmlns:a16="http://schemas.microsoft.com/office/drawing/2014/main" id="{2A30BD79-E42C-FEBA-3811-6832D7210ECA}"/>
              </a:ext>
            </a:extLst>
          </p:cNvPr>
          <p:cNvSpPr txBox="1">
            <a:spLocks/>
          </p:cNvSpPr>
          <p:nvPr/>
        </p:nvSpPr>
        <p:spPr>
          <a:xfrm>
            <a:off x="1648286" y="55330"/>
            <a:ext cx="4447714" cy="1362075"/>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600" dirty="0">
                <a:solidFill>
                  <a:schemeClr val="tx2"/>
                </a:solidFill>
                <a:latin typeface="Franklin Gothic Medium" panose="020B0603020102020204" pitchFamily="34" charset="0"/>
              </a:rPr>
              <a:t>Agritourism</a:t>
            </a:r>
          </a:p>
        </p:txBody>
      </p:sp>
      <p:sp>
        <p:nvSpPr>
          <p:cNvPr id="9" name="Subtitle 2">
            <a:extLst>
              <a:ext uri="{FF2B5EF4-FFF2-40B4-BE49-F238E27FC236}">
                <a16:creationId xmlns:a16="http://schemas.microsoft.com/office/drawing/2014/main" id="{851BEB57-1E59-E358-5C53-51688DF3FB4C}"/>
              </a:ext>
            </a:extLst>
          </p:cNvPr>
          <p:cNvSpPr txBox="1">
            <a:spLocks/>
          </p:cNvSpPr>
          <p:nvPr/>
        </p:nvSpPr>
        <p:spPr>
          <a:xfrm>
            <a:off x="1524000" y="5090266"/>
            <a:ext cx="5334000" cy="1333500"/>
          </a:xfrm>
          <a:prstGeom prst="rect">
            <a:avLst/>
          </a:prstGeom>
          <a:solidFill>
            <a:schemeClr val="tx2">
              <a:alpha val="56000"/>
            </a:schemeClr>
          </a:solidFill>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2400" dirty="0">
                <a:solidFill>
                  <a:schemeClr val="bg1"/>
                </a:solidFill>
                <a:latin typeface="Franklin Gothic Book" panose="020B0503020102020204" pitchFamily="34" charset="0"/>
              </a:rPr>
              <a:t>Jack Moore</a:t>
            </a:r>
          </a:p>
          <a:p>
            <a:pPr algn="l">
              <a:spcBef>
                <a:spcPts val="0"/>
              </a:spcBef>
            </a:pPr>
            <a:r>
              <a:rPr lang="en-US" sz="2400" dirty="0">
                <a:solidFill>
                  <a:schemeClr val="bg1"/>
                </a:solidFill>
                <a:latin typeface="Franklin Gothic Book" panose="020B0503020102020204" pitchFamily="34" charset="0"/>
              </a:rPr>
              <a:t>Planning &amp; Development Services Director</a:t>
            </a:r>
          </a:p>
          <a:p>
            <a:pPr algn="l">
              <a:spcBef>
                <a:spcPts val="0"/>
              </a:spcBef>
            </a:pPr>
            <a:r>
              <a:rPr lang="en-US" sz="2400" dirty="0">
                <a:solidFill>
                  <a:schemeClr val="bg1"/>
                </a:solidFill>
                <a:latin typeface="Franklin Gothic Book" panose="020B0503020102020204" pitchFamily="34" charset="0"/>
              </a:rPr>
              <a:t>September 16, 2025</a:t>
            </a:r>
          </a:p>
        </p:txBody>
      </p:sp>
      <p:sp>
        <p:nvSpPr>
          <p:cNvPr id="3" name="TextBox 2">
            <a:extLst>
              <a:ext uri="{FF2B5EF4-FFF2-40B4-BE49-F238E27FC236}">
                <a16:creationId xmlns:a16="http://schemas.microsoft.com/office/drawing/2014/main" id="{91F0B726-6752-9856-D02F-54354E43CCB6}"/>
              </a:ext>
            </a:extLst>
          </p:cNvPr>
          <p:cNvSpPr txBox="1"/>
          <p:nvPr/>
        </p:nvSpPr>
        <p:spPr>
          <a:xfrm>
            <a:off x="7162800" y="5295351"/>
            <a:ext cx="4724400" cy="923330"/>
          </a:xfrm>
          <a:prstGeom prst="rect">
            <a:avLst/>
          </a:prstGeom>
          <a:solidFill>
            <a:schemeClr val="bg1"/>
          </a:solidFill>
        </p:spPr>
        <p:txBody>
          <a:bodyPr wrap="square" rtlCol="0">
            <a:spAutoFit/>
          </a:bodyPr>
          <a:lstStyle/>
          <a:p>
            <a:r>
              <a:rPr lang="en-US" dirty="0"/>
              <a:t>Agritourism Website:</a:t>
            </a:r>
          </a:p>
          <a:p>
            <a:r>
              <a:rPr lang="en-US" dirty="0">
                <a:hlinkClick r:id="rId4"/>
              </a:rPr>
              <a:t>https://www.skagitcounty.net/departments/planningandpermit/agtourismmain.htm</a:t>
            </a:r>
            <a:r>
              <a:rPr lang="en-US" dirty="0"/>
              <a:t> </a:t>
            </a:r>
          </a:p>
        </p:txBody>
      </p:sp>
    </p:spTree>
    <p:extLst>
      <p:ext uri="{BB962C8B-B14F-4D97-AF65-F5344CB8AC3E}">
        <p14:creationId xmlns:p14="http://schemas.microsoft.com/office/powerpoint/2010/main" val="3719035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2C975-380C-6B5E-DB42-5474E5ED9498}"/>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01EA966-4A11-9017-4F00-B8F993661C57}"/>
              </a:ext>
            </a:extLst>
          </p:cNvPr>
          <p:cNvCxnSpPr>
            <a:cxnSpLocks/>
          </p:cNvCxnSpPr>
          <p:nvPr/>
        </p:nvCxnSpPr>
        <p:spPr>
          <a:xfrm>
            <a:off x="0" y="6629400"/>
            <a:ext cx="121920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058C888-7F40-F469-6FFF-2F8EA88A7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26" y="5486400"/>
            <a:ext cx="1143000" cy="1143000"/>
          </a:xfrm>
          <a:prstGeom prst="rect">
            <a:avLst/>
          </a:prstGeom>
        </p:spPr>
      </p:pic>
      <p:sp>
        <p:nvSpPr>
          <p:cNvPr id="9" name="Content Placeholder 2">
            <a:extLst>
              <a:ext uri="{FF2B5EF4-FFF2-40B4-BE49-F238E27FC236}">
                <a16:creationId xmlns:a16="http://schemas.microsoft.com/office/drawing/2014/main" id="{66D6375A-6B9C-812C-4E82-83CA4FB72231}"/>
              </a:ext>
            </a:extLst>
          </p:cNvPr>
          <p:cNvSpPr>
            <a:spLocks noGrp="1"/>
          </p:cNvSpPr>
          <p:nvPr>
            <p:ph idx="1"/>
          </p:nvPr>
        </p:nvSpPr>
        <p:spPr>
          <a:xfrm>
            <a:off x="609600" y="1841737"/>
            <a:ext cx="11186974" cy="3657600"/>
          </a:xfrm>
        </p:spPr>
        <p:txBody>
          <a:bodyPr>
            <a:normAutofit lnSpcReduction="10000"/>
          </a:bodyPr>
          <a:lstStyle/>
          <a:p>
            <a:pPr marL="514350" indent="-457200"/>
            <a:r>
              <a:rPr lang="en-US" dirty="0">
                <a:latin typeface="Franklin Gothic Book" panose="020B0503020102020204" pitchFamily="34" charset="0"/>
              </a:rPr>
              <a:t>Existing and primary commercial agricultural use has must have generated an average gross income of at least $500 per acre per year over the previous three years. </a:t>
            </a:r>
          </a:p>
          <a:p>
            <a:pPr marL="514350" indent="-457200"/>
            <a:r>
              <a:rPr lang="en-US" dirty="0">
                <a:latin typeface="Franklin Gothic Book" panose="020B0503020102020204" pitchFamily="34" charset="0"/>
              </a:rPr>
              <a:t>Must comply with the annual self-certification requirements identified in SCC 14.51.080. </a:t>
            </a:r>
          </a:p>
          <a:p>
            <a:pPr marL="514350" indent="-457200"/>
            <a:r>
              <a:rPr lang="en-US" dirty="0">
                <a:latin typeface="Franklin Gothic Book" panose="020B0503020102020204" pitchFamily="34" charset="0"/>
              </a:rPr>
              <a:t>Agritourism 3 use cannot include farm to table activities.</a:t>
            </a:r>
          </a:p>
          <a:p>
            <a:pPr marL="514350" indent="-457200"/>
            <a:r>
              <a:rPr lang="en-US" dirty="0">
                <a:latin typeface="Franklin Gothic Book" panose="020B0503020102020204" pitchFamily="34" charset="0"/>
              </a:rPr>
              <a:t>Applicant must sign an agreement, on a form provided by the Director that they will comply with all the requirements of SCC </a:t>
            </a:r>
            <a:r>
              <a:rPr lang="en-US">
                <a:latin typeface="Franklin Gothic Book" panose="020B0503020102020204" pitchFamily="34" charset="0"/>
              </a:rPr>
              <a:t>14.18.407.</a:t>
            </a:r>
            <a:endParaRPr lang="en-US" dirty="0">
              <a:latin typeface="Franklin Gothic Book" panose="020B0503020102020204" pitchFamily="34" charset="0"/>
            </a:endParaRPr>
          </a:p>
        </p:txBody>
      </p:sp>
      <p:sp>
        <p:nvSpPr>
          <p:cNvPr id="10" name="Rectangle 9">
            <a:extLst>
              <a:ext uri="{FF2B5EF4-FFF2-40B4-BE49-F238E27FC236}">
                <a16:creationId xmlns:a16="http://schemas.microsoft.com/office/drawing/2014/main" id="{7147C436-A24E-4727-577F-78799E0068CC}"/>
              </a:ext>
            </a:extLst>
          </p:cNvPr>
          <p:cNvSpPr/>
          <p:nvPr/>
        </p:nvSpPr>
        <p:spPr>
          <a:xfrm>
            <a:off x="0" y="0"/>
            <a:ext cx="12192000" cy="14416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Limits on Agritourism 2 or 3</a:t>
            </a:r>
            <a:endParaRPr lang="en-US" dirty="0">
              <a:solidFill>
                <a:schemeClr val="bg1"/>
              </a:solidFill>
            </a:endParaRPr>
          </a:p>
        </p:txBody>
      </p:sp>
      <p:cxnSp>
        <p:nvCxnSpPr>
          <p:cNvPr id="15" name="Straight Connector 14">
            <a:extLst>
              <a:ext uri="{FF2B5EF4-FFF2-40B4-BE49-F238E27FC236}">
                <a16:creationId xmlns:a16="http://schemas.microsoft.com/office/drawing/2014/main" id="{FB9CB0A4-E943-8D55-3389-BF8465966AD3}"/>
              </a:ext>
            </a:extLst>
          </p:cNvPr>
          <p:cNvCxnSpPr>
            <a:cxnSpLocks/>
          </p:cNvCxnSpPr>
          <p:nvPr/>
        </p:nvCxnSpPr>
        <p:spPr>
          <a:xfrm>
            <a:off x="-76200" y="1441653"/>
            <a:ext cx="122682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324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F931C-4A12-BA62-1795-01A1590FB22A}"/>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CD364AB-EB15-A7CE-09C6-44CECDB34EBA}"/>
              </a:ext>
            </a:extLst>
          </p:cNvPr>
          <p:cNvCxnSpPr>
            <a:cxnSpLocks/>
          </p:cNvCxnSpPr>
          <p:nvPr/>
        </p:nvCxnSpPr>
        <p:spPr>
          <a:xfrm>
            <a:off x="0" y="6629400"/>
            <a:ext cx="121920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9BF9EDE-49BD-3242-A362-8FBF8C0690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26" y="5486400"/>
            <a:ext cx="1143000" cy="1143000"/>
          </a:xfrm>
          <a:prstGeom prst="rect">
            <a:avLst/>
          </a:prstGeom>
        </p:spPr>
      </p:pic>
      <p:sp>
        <p:nvSpPr>
          <p:cNvPr id="9" name="Content Placeholder 2">
            <a:extLst>
              <a:ext uri="{FF2B5EF4-FFF2-40B4-BE49-F238E27FC236}">
                <a16:creationId xmlns:a16="http://schemas.microsoft.com/office/drawing/2014/main" id="{3565BD51-D424-2F54-0B9E-A6E4698A88B7}"/>
              </a:ext>
            </a:extLst>
          </p:cNvPr>
          <p:cNvSpPr>
            <a:spLocks noGrp="1"/>
          </p:cNvSpPr>
          <p:nvPr>
            <p:ph idx="1"/>
          </p:nvPr>
        </p:nvSpPr>
        <p:spPr>
          <a:xfrm>
            <a:off x="609600" y="2362200"/>
            <a:ext cx="11186974" cy="2730262"/>
          </a:xfrm>
        </p:spPr>
        <p:txBody>
          <a:bodyPr>
            <a:normAutofit/>
          </a:bodyPr>
          <a:lstStyle/>
          <a:p>
            <a:pPr marL="514350" indent="-457200"/>
            <a:r>
              <a:rPr lang="en-US" dirty="0">
                <a:latin typeface="Franklin Gothic Book" panose="020B0503020102020204" pitchFamily="34" charset="0"/>
              </a:rPr>
              <a:t>Skagit County retains the authority to perform ongoing monitoring and evaluation of compliance with established conditions of approval.</a:t>
            </a:r>
          </a:p>
          <a:p>
            <a:pPr marL="514350" indent="-457200"/>
            <a:r>
              <a:rPr lang="en-US" dirty="0">
                <a:latin typeface="Franklin Gothic Book" panose="020B0503020102020204" pitchFamily="34" charset="0"/>
              </a:rPr>
              <a:t>Agritourism special use permits can be revoked if applicant fails to meet conditions of the special use permit, including compliance with any requirement set forth in SCC 14.18.407.</a:t>
            </a:r>
          </a:p>
        </p:txBody>
      </p:sp>
      <p:sp>
        <p:nvSpPr>
          <p:cNvPr id="10" name="Rectangle 9">
            <a:extLst>
              <a:ext uri="{FF2B5EF4-FFF2-40B4-BE49-F238E27FC236}">
                <a16:creationId xmlns:a16="http://schemas.microsoft.com/office/drawing/2014/main" id="{B91523FA-75C0-A2A4-262C-96DDAC3CD78A}"/>
              </a:ext>
            </a:extLst>
          </p:cNvPr>
          <p:cNvSpPr/>
          <p:nvPr/>
        </p:nvSpPr>
        <p:spPr>
          <a:xfrm>
            <a:off x="0" y="0"/>
            <a:ext cx="12192000" cy="14416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Interpretation; Enforcement on Limitations</a:t>
            </a:r>
            <a:endParaRPr lang="en-US" dirty="0">
              <a:solidFill>
                <a:schemeClr val="bg1"/>
              </a:solidFill>
            </a:endParaRPr>
          </a:p>
        </p:txBody>
      </p:sp>
      <p:cxnSp>
        <p:nvCxnSpPr>
          <p:cNvPr id="15" name="Straight Connector 14">
            <a:extLst>
              <a:ext uri="{FF2B5EF4-FFF2-40B4-BE49-F238E27FC236}">
                <a16:creationId xmlns:a16="http://schemas.microsoft.com/office/drawing/2014/main" id="{E0A5DDC0-CB1F-93B7-3E94-6AD7F12D211E}"/>
              </a:ext>
            </a:extLst>
          </p:cNvPr>
          <p:cNvCxnSpPr>
            <a:cxnSpLocks/>
          </p:cNvCxnSpPr>
          <p:nvPr/>
        </p:nvCxnSpPr>
        <p:spPr>
          <a:xfrm>
            <a:off x="-76200" y="1441653"/>
            <a:ext cx="122682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966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3EF93-7260-EA28-877E-3F70E67E1EF0}"/>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D1F807A-62B2-380C-5985-579CB7D55CA1}"/>
              </a:ext>
            </a:extLst>
          </p:cNvPr>
          <p:cNvCxnSpPr>
            <a:cxnSpLocks/>
          </p:cNvCxnSpPr>
          <p:nvPr/>
        </p:nvCxnSpPr>
        <p:spPr>
          <a:xfrm>
            <a:off x="0" y="6629400"/>
            <a:ext cx="121920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65F208E-1168-7189-B315-3A10A5780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26" y="5486400"/>
            <a:ext cx="1143000" cy="1143000"/>
          </a:xfrm>
          <a:prstGeom prst="rect">
            <a:avLst/>
          </a:prstGeom>
        </p:spPr>
      </p:pic>
      <p:sp>
        <p:nvSpPr>
          <p:cNvPr id="9" name="Content Placeholder 2">
            <a:extLst>
              <a:ext uri="{FF2B5EF4-FFF2-40B4-BE49-F238E27FC236}">
                <a16:creationId xmlns:a16="http://schemas.microsoft.com/office/drawing/2014/main" id="{D8985A58-C16B-F66B-1254-10CB61180A4F}"/>
              </a:ext>
            </a:extLst>
          </p:cNvPr>
          <p:cNvSpPr>
            <a:spLocks noGrp="1"/>
          </p:cNvSpPr>
          <p:nvPr>
            <p:ph idx="1"/>
          </p:nvPr>
        </p:nvSpPr>
        <p:spPr>
          <a:xfrm>
            <a:off x="1569313" y="2438400"/>
            <a:ext cx="9053374" cy="2730262"/>
          </a:xfrm>
        </p:spPr>
        <p:txBody>
          <a:bodyPr>
            <a:normAutofit/>
          </a:bodyPr>
          <a:lstStyle/>
          <a:p>
            <a:pPr lvl="0"/>
            <a:r>
              <a:rPr lang="en-US" sz="3200" dirty="0"/>
              <a:t>Agricultural – Natural Resource Lands (Ag-NRL)</a:t>
            </a:r>
          </a:p>
          <a:p>
            <a:pPr lvl="0"/>
            <a:r>
              <a:rPr lang="en-US" sz="3200" dirty="0"/>
              <a:t>Rural Resource – Natural Resource Lands (</a:t>
            </a:r>
            <a:r>
              <a:rPr lang="en-US" sz="3200" dirty="0" err="1"/>
              <a:t>RRc</a:t>
            </a:r>
            <a:r>
              <a:rPr lang="en-US" sz="3200" dirty="0"/>
              <a:t>-NRL)</a:t>
            </a:r>
          </a:p>
          <a:p>
            <a:pPr lvl="0"/>
            <a:r>
              <a:rPr lang="en-US" sz="3200" dirty="0"/>
              <a:t>Rural Reserve (</a:t>
            </a:r>
            <a:r>
              <a:rPr lang="en-US" sz="3200" dirty="0" err="1"/>
              <a:t>RRv</a:t>
            </a:r>
            <a:r>
              <a:rPr lang="en-US" sz="3200" dirty="0"/>
              <a:t>)</a:t>
            </a:r>
          </a:p>
          <a:p>
            <a:pPr lvl="0"/>
            <a:r>
              <a:rPr lang="en-US" sz="3200" dirty="0"/>
              <a:t>Rural Intermediate (RI)</a:t>
            </a:r>
          </a:p>
        </p:txBody>
      </p:sp>
      <p:sp>
        <p:nvSpPr>
          <p:cNvPr id="10" name="Rectangle 9">
            <a:extLst>
              <a:ext uri="{FF2B5EF4-FFF2-40B4-BE49-F238E27FC236}">
                <a16:creationId xmlns:a16="http://schemas.microsoft.com/office/drawing/2014/main" id="{7E9600E6-81FD-1C57-6B0D-9CCF9E7EFB29}"/>
              </a:ext>
            </a:extLst>
          </p:cNvPr>
          <p:cNvSpPr/>
          <p:nvPr/>
        </p:nvSpPr>
        <p:spPr>
          <a:xfrm>
            <a:off x="0" y="0"/>
            <a:ext cx="12192000" cy="14416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Zones Proposed to Allow Agritourism</a:t>
            </a:r>
            <a:endParaRPr lang="en-US" dirty="0">
              <a:solidFill>
                <a:schemeClr val="bg1"/>
              </a:solidFill>
            </a:endParaRPr>
          </a:p>
        </p:txBody>
      </p:sp>
      <p:cxnSp>
        <p:nvCxnSpPr>
          <p:cNvPr id="15" name="Straight Connector 14">
            <a:extLst>
              <a:ext uri="{FF2B5EF4-FFF2-40B4-BE49-F238E27FC236}">
                <a16:creationId xmlns:a16="http://schemas.microsoft.com/office/drawing/2014/main" id="{FB58F36B-BBCB-1F84-E51C-6612FF169B4F}"/>
              </a:ext>
            </a:extLst>
          </p:cNvPr>
          <p:cNvCxnSpPr>
            <a:cxnSpLocks/>
          </p:cNvCxnSpPr>
          <p:nvPr/>
        </p:nvCxnSpPr>
        <p:spPr>
          <a:xfrm>
            <a:off x="-76200" y="1441653"/>
            <a:ext cx="122682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988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907EA-E306-1F3E-D32D-8E354230C76D}"/>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6B1F0EF-09CB-43BD-7990-B40CEB269518}"/>
              </a:ext>
            </a:extLst>
          </p:cNvPr>
          <p:cNvCxnSpPr>
            <a:cxnSpLocks/>
          </p:cNvCxnSpPr>
          <p:nvPr/>
        </p:nvCxnSpPr>
        <p:spPr>
          <a:xfrm>
            <a:off x="0" y="6629400"/>
            <a:ext cx="121920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5180B35-5536-776D-2854-1352493C2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26" y="5486400"/>
            <a:ext cx="1143000" cy="1143000"/>
          </a:xfrm>
          <a:prstGeom prst="rect">
            <a:avLst/>
          </a:prstGeom>
        </p:spPr>
      </p:pic>
      <p:sp>
        <p:nvSpPr>
          <p:cNvPr id="9" name="Content Placeholder 2">
            <a:extLst>
              <a:ext uri="{FF2B5EF4-FFF2-40B4-BE49-F238E27FC236}">
                <a16:creationId xmlns:a16="http://schemas.microsoft.com/office/drawing/2014/main" id="{56F16BC2-85A9-5D80-F696-9E788D213B13}"/>
              </a:ext>
            </a:extLst>
          </p:cNvPr>
          <p:cNvSpPr>
            <a:spLocks noGrp="1"/>
          </p:cNvSpPr>
          <p:nvPr>
            <p:ph idx="1"/>
          </p:nvPr>
        </p:nvSpPr>
        <p:spPr>
          <a:xfrm>
            <a:off x="609600" y="2057398"/>
            <a:ext cx="11186974" cy="3428999"/>
          </a:xfrm>
        </p:spPr>
        <p:txBody>
          <a:bodyPr>
            <a:normAutofit lnSpcReduction="10000"/>
          </a:bodyPr>
          <a:lstStyle/>
          <a:p>
            <a:pPr marL="514350" indent="-457200"/>
            <a:r>
              <a:rPr lang="en-US" dirty="0">
                <a:latin typeface="Franklin Gothic Book" panose="020B0503020102020204" pitchFamily="34" charset="0"/>
              </a:rPr>
              <a:t>“Temporary Use Events” currently allows up to 24 events per year, with permits that do not expire annually or require renewal.</a:t>
            </a:r>
          </a:p>
          <a:p>
            <a:pPr marL="914400" lvl="1" indent="-457200"/>
            <a:r>
              <a:rPr lang="en-US" dirty="0">
                <a:latin typeface="Franklin Gothic Book" panose="020B0503020102020204" pitchFamily="34" charset="0"/>
              </a:rPr>
              <a:t>Term “temporary” is misleading.</a:t>
            </a:r>
          </a:p>
          <a:p>
            <a:pPr marL="514350" indent="-457200"/>
            <a:r>
              <a:rPr lang="en-US" dirty="0">
                <a:latin typeface="Franklin Gothic Book" panose="020B0503020102020204" pitchFamily="34" charset="0"/>
              </a:rPr>
              <a:t>Proposed name “Limited Event Venues” more accurately reflects the nature and frequency of these activities.</a:t>
            </a:r>
          </a:p>
          <a:p>
            <a:pPr marL="514350" indent="-457200"/>
            <a:r>
              <a:rPr lang="en-US" dirty="0">
                <a:latin typeface="Franklin Gothic Book" panose="020B0503020102020204" pitchFamily="34" charset="0"/>
              </a:rPr>
              <a:t>Amendments also clarify that events at permitted uses such as churches, restaurants, grange halls, community centers, and parks are not regulated as Limited Event Venues. </a:t>
            </a:r>
          </a:p>
        </p:txBody>
      </p:sp>
      <p:sp>
        <p:nvSpPr>
          <p:cNvPr id="10" name="Rectangle 9">
            <a:extLst>
              <a:ext uri="{FF2B5EF4-FFF2-40B4-BE49-F238E27FC236}">
                <a16:creationId xmlns:a16="http://schemas.microsoft.com/office/drawing/2014/main" id="{1385300E-C332-5C0C-443F-5ECC603BB6C5}"/>
              </a:ext>
            </a:extLst>
          </p:cNvPr>
          <p:cNvSpPr/>
          <p:nvPr/>
        </p:nvSpPr>
        <p:spPr>
          <a:xfrm>
            <a:off x="0" y="0"/>
            <a:ext cx="12192000" cy="14416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Renaming Temporary Events to Limited Event Venues</a:t>
            </a:r>
            <a:endParaRPr lang="en-US" dirty="0">
              <a:solidFill>
                <a:schemeClr val="bg1"/>
              </a:solidFill>
            </a:endParaRPr>
          </a:p>
        </p:txBody>
      </p:sp>
      <p:cxnSp>
        <p:nvCxnSpPr>
          <p:cNvPr id="15" name="Straight Connector 14">
            <a:extLst>
              <a:ext uri="{FF2B5EF4-FFF2-40B4-BE49-F238E27FC236}">
                <a16:creationId xmlns:a16="http://schemas.microsoft.com/office/drawing/2014/main" id="{1CC998A6-5B9E-7274-4FE6-25677072411D}"/>
              </a:ext>
            </a:extLst>
          </p:cNvPr>
          <p:cNvCxnSpPr>
            <a:cxnSpLocks/>
          </p:cNvCxnSpPr>
          <p:nvPr/>
        </p:nvCxnSpPr>
        <p:spPr>
          <a:xfrm>
            <a:off x="-76200" y="1441653"/>
            <a:ext cx="122682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434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4BA8C-A280-C3B2-C7ED-0695B7FC391D}"/>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924D551-D968-B3BD-369F-86E5A8BF8B2B}"/>
              </a:ext>
            </a:extLst>
          </p:cNvPr>
          <p:cNvCxnSpPr>
            <a:cxnSpLocks/>
          </p:cNvCxnSpPr>
          <p:nvPr/>
        </p:nvCxnSpPr>
        <p:spPr>
          <a:xfrm>
            <a:off x="0" y="6629400"/>
            <a:ext cx="121920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49EDBA4-A48A-7A1D-930A-C7B139F241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26" y="5486400"/>
            <a:ext cx="1143000" cy="1143000"/>
          </a:xfrm>
          <a:prstGeom prst="rect">
            <a:avLst/>
          </a:prstGeom>
        </p:spPr>
      </p:pic>
      <p:sp>
        <p:nvSpPr>
          <p:cNvPr id="9" name="Content Placeholder 2">
            <a:extLst>
              <a:ext uri="{FF2B5EF4-FFF2-40B4-BE49-F238E27FC236}">
                <a16:creationId xmlns:a16="http://schemas.microsoft.com/office/drawing/2014/main" id="{6949C0EA-9474-68A2-57BF-C40513A02623}"/>
              </a:ext>
            </a:extLst>
          </p:cNvPr>
          <p:cNvSpPr>
            <a:spLocks noGrp="1"/>
          </p:cNvSpPr>
          <p:nvPr>
            <p:ph idx="1"/>
          </p:nvPr>
        </p:nvSpPr>
        <p:spPr>
          <a:xfrm>
            <a:off x="685800" y="2321024"/>
            <a:ext cx="11186974" cy="3428999"/>
          </a:xfrm>
        </p:spPr>
        <p:txBody>
          <a:bodyPr>
            <a:normAutofit/>
          </a:bodyPr>
          <a:lstStyle/>
          <a:p>
            <a:pPr marL="514350" indent="-457200"/>
            <a:r>
              <a:rPr lang="en-US" dirty="0">
                <a:latin typeface="Franklin Gothic Book" panose="020B0503020102020204" pitchFamily="34" charset="0"/>
              </a:rPr>
              <a:t>Proposal specifies that Outdoor Public Musical, Entertainment, Amusement, and Assembly Events (Single Events), as defined in SCC 9.08, are permitted in all zones. </a:t>
            </a:r>
          </a:p>
          <a:p>
            <a:pPr marL="514350" indent="-457200"/>
            <a:r>
              <a:rPr lang="en-US" dirty="0">
                <a:latin typeface="Franklin Gothic Book" panose="020B0503020102020204" pitchFamily="34" charset="0"/>
              </a:rPr>
              <a:t>Connects Title 14 with SCC 9.08 by explicitly stating that such single events are allowed countywide.</a:t>
            </a:r>
          </a:p>
        </p:txBody>
      </p:sp>
      <p:sp>
        <p:nvSpPr>
          <p:cNvPr id="10" name="Rectangle 9">
            <a:extLst>
              <a:ext uri="{FF2B5EF4-FFF2-40B4-BE49-F238E27FC236}">
                <a16:creationId xmlns:a16="http://schemas.microsoft.com/office/drawing/2014/main" id="{C45FC2BD-5E86-608D-A73E-981D8B9E93ED}"/>
              </a:ext>
            </a:extLst>
          </p:cNvPr>
          <p:cNvSpPr/>
          <p:nvPr/>
        </p:nvSpPr>
        <p:spPr>
          <a:xfrm>
            <a:off x="0" y="0"/>
            <a:ext cx="12192000" cy="14416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Outdoor Public Musical, Entertainment, Amusement, and Assembly Events (Single Events)</a:t>
            </a:r>
            <a:endParaRPr lang="en-US" dirty="0">
              <a:solidFill>
                <a:schemeClr val="bg1"/>
              </a:solidFill>
            </a:endParaRPr>
          </a:p>
        </p:txBody>
      </p:sp>
      <p:cxnSp>
        <p:nvCxnSpPr>
          <p:cNvPr id="15" name="Straight Connector 14">
            <a:extLst>
              <a:ext uri="{FF2B5EF4-FFF2-40B4-BE49-F238E27FC236}">
                <a16:creationId xmlns:a16="http://schemas.microsoft.com/office/drawing/2014/main" id="{ECFA12E2-0DE4-3715-D4F2-3800BBAE1BA9}"/>
              </a:ext>
            </a:extLst>
          </p:cNvPr>
          <p:cNvCxnSpPr>
            <a:cxnSpLocks/>
          </p:cNvCxnSpPr>
          <p:nvPr/>
        </p:nvCxnSpPr>
        <p:spPr>
          <a:xfrm>
            <a:off x="-76200" y="1441653"/>
            <a:ext cx="122682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023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A954C-E076-E25F-0A34-1EE5E90BCB48}"/>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D82E908-6DA5-5710-C4BB-3C578C07698B}"/>
              </a:ext>
            </a:extLst>
          </p:cNvPr>
          <p:cNvCxnSpPr>
            <a:cxnSpLocks/>
          </p:cNvCxnSpPr>
          <p:nvPr/>
        </p:nvCxnSpPr>
        <p:spPr>
          <a:xfrm>
            <a:off x="0" y="6629400"/>
            <a:ext cx="121920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81A3E5A-E5FC-AA3E-08CB-0132659E6E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26" y="5486400"/>
            <a:ext cx="1143000" cy="1143000"/>
          </a:xfrm>
          <a:prstGeom prst="rect">
            <a:avLst/>
          </a:prstGeom>
        </p:spPr>
      </p:pic>
      <p:sp>
        <p:nvSpPr>
          <p:cNvPr id="9" name="Content Placeholder 2">
            <a:extLst>
              <a:ext uri="{FF2B5EF4-FFF2-40B4-BE49-F238E27FC236}">
                <a16:creationId xmlns:a16="http://schemas.microsoft.com/office/drawing/2014/main" id="{2BC9AE88-16E0-D7EE-21A8-A77F5C4447CC}"/>
              </a:ext>
            </a:extLst>
          </p:cNvPr>
          <p:cNvSpPr>
            <a:spLocks noGrp="1"/>
          </p:cNvSpPr>
          <p:nvPr>
            <p:ph idx="1"/>
          </p:nvPr>
        </p:nvSpPr>
        <p:spPr>
          <a:xfrm>
            <a:off x="1295400" y="2356052"/>
            <a:ext cx="9791700" cy="3130345"/>
          </a:xfrm>
        </p:spPr>
        <p:txBody>
          <a:bodyPr>
            <a:normAutofit/>
          </a:bodyPr>
          <a:lstStyle/>
          <a:p>
            <a:pPr marL="57150" indent="0">
              <a:buNone/>
            </a:pPr>
            <a:r>
              <a:rPr lang="en-US" dirty="0">
                <a:latin typeface="Franklin Gothic Book" panose="020B0503020102020204" pitchFamily="34" charset="0"/>
              </a:rPr>
              <a:t>Proposal would prohibit the following in the Agricultural – Natural Resource Lands zone:</a:t>
            </a:r>
          </a:p>
          <a:p>
            <a:pPr marL="514350" indent="-457200"/>
            <a:r>
              <a:rPr lang="en-US" dirty="0">
                <a:latin typeface="Franklin Gothic Book" panose="020B0503020102020204" pitchFamily="34" charset="0"/>
              </a:rPr>
              <a:t>Limited Event Venues</a:t>
            </a:r>
          </a:p>
          <a:p>
            <a:pPr marL="514350" indent="-457200"/>
            <a:r>
              <a:rPr lang="en-US" dirty="0">
                <a:latin typeface="Franklin Gothic Book" panose="020B0503020102020204" pitchFamily="34" charset="0"/>
              </a:rPr>
              <a:t>Restaurants</a:t>
            </a:r>
          </a:p>
          <a:p>
            <a:pPr marL="514350" indent="-457200"/>
            <a:r>
              <a:rPr lang="en-US" dirty="0">
                <a:latin typeface="Franklin Gothic Book" panose="020B0503020102020204" pitchFamily="34" charset="0"/>
              </a:rPr>
              <a:t>Regularly occurring celebratory gatherings (e.g., weddings)</a:t>
            </a:r>
          </a:p>
        </p:txBody>
      </p:sp>
      <p:sp>
        <p:nvSpPr>
          <p:cNvPr id="10" name="Rectangle 9">
            <a:extLst>
              <a:ext uri="{FF2B5EF4-FFF2-40B4-BE49-F238E27FC236}">
                <a16:creationId xmlns:a16="http://schemas.microsoft.com/office/drawing/2014/main" id="{130D0211-A3F7-4103-60AA-5D5B3B402BC1}"/>
              </a:ext>
            </a:extLst>
          </p:cNvPr>
          <p:cNvSpPr/>
          <p:nvPr/>
        </p:nvSpPr>
        <p:spPr>
          <a:xfrm>
            <a:off x="0" y="0"/>
            <a:ext cx="12192000" cy="14416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Prohibited Uses in Agricultural – NRL Zone</a:t>
            </a:r>
            <a:endParaRPr lang="en-US" dirty="0">
              <a:solidFill>
                <a:schemeClr val="bg1"/>
              </a:solidFill>
            </a:endParaRPr>
          </a:p>
        </p:txBody>
      </p:sp>
      <p:cxnSp>
        <p:nvCxnSpPr>
          <p:cNvPr id="15" name="Straight Connector 14">
            <a:extLst>
              <a:ext uri="{FF2B5EF4-FFF2-40B4-BE49-F238E27FC236}">
                <a16:creationId xmlns:a16="http://schemas.microsoft.com/office/drawing/2014/main" id="{3DECF967-9FB9-9D83-F446-5D232F955ABB}"/>
              </a:ext>
            </a:extLst>
          </p:cNvPr>
          <p:cNvCxnSpPr>
            <a:cxnSpLocks/>
          </p:cNvCxnSpPr>
          <p:nvPr/>
        </p:nvCxnSpPr>
        <p:spPr>
          <a:xfrm>
            <a:off x="-76200" y="1441653"/>
            <a:ext cx="122682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11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5E0AC-4EF3-0D20-7B16-44D7AABC7C7F}"/>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FFDFE01-7DFB-C8B1-4C0F-91CCB7F94A46}"/>
              </a:ext>
            </a:extLst>
          </p:cNvPr>
          <p:cNvCxnSpPr>
            <a:cxnSpLocks/>
          </p:cNvCxnSpPr>
          <p:nvPr/>
        </p:nvCxnSpPr>
        <p:spPr>
          <a:xfrm>
            <a:off x="0" y="6629400"/>
            <a:ext cx="121920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EFB5265-54AE-BF95-9169-E3A6E6122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26" y="5486400"/>
            <a:ext cx="1143000" cy="1143000"/>
          </a:xfrm>
          <a:prstGeom prst="rect">
            <a:avLst/>
          </a:prstGeom>
        </p:spPr>
      </p:pic>
      <p:sp>
        <p:nvSpPr>
          <p:cNvPr id="9" name="Content Placeholder 2">
            <a:extLst>
              <a:ext uri="{FF2B5EF4-FFF2-40B4-BE49-F238E27FC236}">
                <a16:creationId xmlns:a16="http://schemas.microsoft.com/office/drawing/2014/main" id="{DD48F2AE-8FE1-4AAF-A686-FD3A75E7CCA8}"/>
              </a:ext>
            </a:extLst>
          </p:cNvPr>
          <p:cNvSpPr>
            <a:spLocks noGrp="1"/>
          </p:cNvSpPr>
          <p:nvPr>
            <p:ph idx="1"/>
          </p:nvPr>
        </p:nvSpPr>
        <p:spPr>
          <a:xfrm>
            <a:off x="762000" y="2514600"/>
            <a:ext cx="11034574" cy="3352797"/>
          </a:xfrm>
        </p:spPr>
        <p:txBody>
          <a:bodyPr>
            <a:normAutofit/>
          </a:bodyPr>
          <a:lstStyle/>
          <a:p>
            <a:r>
              <a:rPr lang="en-US" dirty="0">
                <a:latin typeface="Franklin Gothic Book" panose="020B0503020102020204" pitchFamily="34" charset="0"/>
              </a:rPr>
              <a:t>Public Comment Period September 25</a:t>
            </a:r>
            <a:r>
              <a:rPr lang="en-US" baseline="30000" dirty="0">
                <a:latin typeface="Franklin Gothic Book" panose="020B0503020102020204" pitchFamily="34" charset="0"/>
              </a:rPr>
              <a:t>th</a:t>
            </a:r>
            <a:r>
              <a:rPr lang="en-US" dirty="0">
                <a:latin typeface="Franklin Gothic Book" panose="020B0503020102020204" pitchFamily="34" charset="0"/>
              </a:rPr>
              <a:t> – October 16</a:t>
            </a:r>
            <a:r>
              <a:rPr lang="en-US" baseline="30000" dirty="0">
                <a:latin typeface="Franklin Gothic Book" panose="020B0503020102020204" pitchFamily="34" charset="0"/>
              </a:rPr>
              <a:t>th</a:t>
            </a:r>
            <a:r>
              <a:rPr lang="en-US" dirty="0">
                <a:latin typeface="Franklin Gothic Book" panose="020B0503020102020204" pitchFamily="34" charset="0"/>
              </a:rPr>
              <a:t> </a:t>
            </a:r>
          </a:p>
          <a:p>
            <a:r>
              <a:rPr lang="en-US" dirty="0">
                <a:latin typeface="Franklin Gothic Book" panose="020B0503020102020204" pitchFamily="34" charset="0"/>
              </a:rPr>
              <a:t>October 14</a:t>
            </a:r>
            <a:r>
              <a:rPr lang="en-US" baseline="30000" dirty="0">
                <a:latin typeface="Franklin Gothic Book" panose="020B0503020102020204" pitchFamily="34" charset="0"/>
              </a:rPr>
              <a:t>th</a:t>
            </a:r>
            <a:r>
              <a:rPr lang="en-US" dirty="0">
                <a:latin typeface="Franklin Gothic Book" panose="020B0503020102020204" pitchFamily="34" charset="0"/>
              </a:rPr>
              <a:t> Planning Commission Public Hearing</a:t>
            </a:r>
          </a:p>
          <a:p>
            <a:r>
              <a:rPr lang="en-US" dirty="0">
                <a:latin typeface="Franklin Gothic Book" panose="020B0503020102020204" pitchFamily="34" charset="0"/>
              </a:rPr>
              <a:t>November 18</a:t>
            </a:r>
            <a:r>
              <a:rPr lang="en-US" baseline="30000" dirty="0">
                <a:latin typeface="Franklin Gothic Book" panose="020B0503020102020204" pitchFamily="34" charset="0"/>
              </a:rPr>
              <a:t>th</a:t>
            </a:r>
            <a:r>
              <a:rPr lang="en-US" dirty="0">
                <a:latin typeface="Franklin Gothic Book" panose="020B0503020102020204" pitchFamily="34" charset="0"/>
              </a:rPr>
              <a:t> Planning Commission Deliberations</a:t>
            </a:r>
          </a:p>
          <a:p>
            <a:r>
              <a:rPr lang="en-US" dirty="0">
                <a:latin typeface="Franklin Gothic Book" panose="020B0503020102020204" pitchFamily="34" charset="0"/>
              </a:rPr>
              <a:t>November 24</a:t>
            </a:r>
            <a:r>
              <a:rPr lang="en-US" baseline="30000" dirty="0">
                <a:latin typeface="Franklin Gothic Book" panose="020B0503020102020204" pitchFamily="34" charset="0"/>
              </a:rPr>
              <a:t>th</a:t>
            </a:r>
            <a:r>
              <a:rPr lang="en-US" dirty="0">
                <a:latin typeface="Franklin Gothic Book" panose="020B0503020102020204" pitchFamily="34" charset="0"/>
              </a:rPr>
              <a:t> Board of County Commissioners Work Session</a:t>
            </a:r>
          </a:p>
          <a:p>
            <a:r>
              <a:rPr lang="en-US" dirty="0">
                <a:latin typeface="Franklin Gothic Book" panose="020B0503020102020204" pitchFamily="34" charset="0"/>
              </a:rPr>
              <a:t>December 23</a:t>
            </a:r>
            <a:r>
              <a:rPr lang="en-US" baseline="30000" dirty="0">
                <a:latin typeface="Franklin Gothic Book" panose="020B0503020102020204" pitchFamily="34" charset="0"/>
              </a:rPr>
              <a:t>rd</a:t>
            </a:r>
            <a:r>
              <a:rPr lang="en-US" dirty="0">
                <a:latin typeface="Franklin Gothic Book" panose="020B0503020102020204" pitchFamily="34" charset="0"/>
              </a:rPr>
              <a:t> Possible Adoption by Board of County Commissioners</a:t>
            </a:r>
          </a:p>
        </p:txBody>
      </p:sp>
      <p:sp>
        <p:nvSpPr>
          <p:cNvPr id="10" name="Rectangle 9">
            <a:extLst>
              <a:ext uri="{FF2B5EF4-FFF2-40B4-BE49-F238E27FC236}">
                <a16:creationId xmlns:a16="http://schemas.microsoft.com/office/drawing/2014/main" id="{2426E239-B418-F27F-9E2D-CFF086EB3988}"/>
              </a:ext>
            </a:extLst>
          </p:cNvPr>
          <p:cNvSpPr/>
          <p:nvPr/>
        </p:nvSpPr>
        <p:spPr>
          <a:xfrm>
            <a:off x="0" y="0"/>
            <a:ext cx="12192000" cy="14416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Next Steps</a:t>
            </a:r>
            <a:endParaRPr lang="en-US" dirty="0">
              <a:solidFill>
                <a:schemeClr val="bg1"/>
              </a:solidFill>
            </a:endParaRPr>
          </a:p>
        </p:txBody>
      </p:sp>
      <p:cxnSp>
        <p:nvCxnSpPr>
          <p:cNvPr id="15" name="Straight Connector 14">
            <a:extLst>
              <a:ext uri="{FF2B5EF4-FFF2-40B4-BE49-F238E27FC236}">
                <a16:creationId xmlns:a16="http://schemas.microsoft.com/office/drawing/2014/main" id="{548FA237-14CE-3E1D-F680-C3CDB779C5C4}"/>
              </a:ext>
            </a:extLst>
          </p:cNvPr>
          <p:cNvCxnSpPr>
            <a:cxnSpLocks/>
          </p:cNvCxnSpPr>
          <p:nvPr/>
        </p:nvCxnSpPr>
        <p:spPr>
          <a:xfrm>
            <a:off x="-76200" y="1441653"/>
            <a:ext cx="122682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059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9D7B9-1BF2-776A-BEE0-7CD3DC554C0A}"/>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4D29863-F864-3586-FF2C-315C0E30AD53}"/>
              </a:ext>
            </a:extLst>
          </p:cNvPr>
          <p:cNvCxnSpPr>
            <a:cxnSpLocks/>
          </p:cNvCxnSpPr>
          <p:nvPr/>
        </p:nvCxnSpPr>
        <p:spPr>
          <a:xfrm>
            <a:off x="1371600" y="6629400"/>
            <a:ext cx="108204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8D2C216-5FC5-356E-9ED9-467224CDFF5A}"/>
              </a:ext>
            </a:extLst>
          </p:cNvPr>
          <p:cNvSpPr/>
          <p:nvPr/>
        </p:nvSpPr>
        <p:spPr>
          <a:xfrm>
            <a:off x="533400" y="-76200"/>
            <a:ext cx="838200" cy="701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B19FE07-B768-24A8-9219-98E0776C3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26" y="5486400"/>
            <a:ext cx="1143000" cy="1143000"/>
          </a:xfrm>
          <a:prstGeom prst="rect">
            <a:avLst/>
          </a:prstGeom>
        </p:spPr>
      </p:pic>
      <p:sp>
        <p:nvSpPr>
          <p:cNvPr id="9" name="Content Placeholder 2">
            <a:extLst>
              <a:ext uri="{FF2B5EF4-FFF2-40B4-BE49-F238E27FC236}">
                <a16:creationId xmlns:a16="http://schemas.microsoft.com/office/drawing/2014/main" id="{20FB3981-7A10-8151-7BF8-4599FDC971B7}"/>
              </a:ext>
            </a:extLst>
          </p:cNvPr>
          <p:cNvSpPr>
            <a:spLocks noGrp="1"/>
          </p:cNvSpPr>
          <p:nvPr>
            <p:ph idx="1"/>
          </p:nvPr>
        </p:nvSpPr>
        <p:spPr>
          <a:xfrm>
            <a:off x="4800601" y="2809329"/>
            <a:ext cx="2895600" cy="1229272"/>
          </a:xfrm>
        </p:spPr>
        <p:txBody>
          <a:bodyPr>
            <a:normAutofit/>
          </a:bodyPr>
          <a:lstStyle/>
          <a:p>
            <a:pPr marL="0" indent="0">
              <a:buNone/>
            </a:pPr>
            <a:r>
              <a:rPr lang="en-US" sz="4000" dirty="0">
                <a:latin typeface="Franklin Gothic Book" panose="020B0503020102020204" pitchFamily="34" charset="0"/>
              </a:rPr>
              <a:t>Questions?</a:t>
            </a:r>
          </a:p>
          <a:p>
            <a:pPr marL="0" indent="0">
              <a:buNone/>
            </a:pPr>
            <a:endParaRPr lang="en-US" dirty="0">
              <a:latin typeface="Franklin Gothic Book" panose="020B0503020102020204" pitchFamily="34" charset="0"/>
            </a:endParaRPr>
          </a:p>
        </p:txBody>
      </p:sp>
      <p:sp>
        <p:nvSpPr>
          <p:cNvPr id="4" name="TextBox 3">
            <a:extLst>
              <a:ext uri="{FF2B5EF4-FFF2-40B4-BE49-F238E27FC236}">
                <a16:creationId xmlns:a16="http://schemas.microsoft.com/office/drawing/2014/main" id="{77AD2FA1-CA83-CAE3-0A6E-B07C25EFD2D9}"/>
              </a:ext>
            </a:extLst>
          </p:cNvPr>
          <p:cNvSpPr txBox="1"/>
          <p:nvPr/>
        </p:nvSpPr>
        <p:spPr>
          <a:xfrm>
            <a:off x="1676400" y="5669644"/>
            <a:ext cx="9296400" cy="646331"/>
          </a:xfrm>
          <a:prstGeom prst="rect">
            <a:avLst/>
          </a:prstGeom>
          <a:solidFill>
            <a:schemeClr val="bg1"/>
          </a:solidFill>
        </p:spPr>
        <p:txBody>
          <a:bodyPr wrap="square" rtlCol="0">
            <a:spAutoFit/>
          </a:bodyPr>
          <a:lstStyle/>
          <a:p>
            <a:r>
              <a:rPr lang="en-US" dirty="0"/>
              <a:t>Agritourism Website:</a:t>
            </a:r>
          </a:p>
          <a:p>
            <a:r>
              <a:rPr lang="en-US" dirty="0">
                <a:hlinkClick r:id="rId3"/>
              </a:rPr>
              <a:t>https://www.skagitcounty.net/departments/planningandpermit/agtourismmain.htm</a:t>
            </a:r>
            <a:r>
              <a:rPr lang="en-US" dirty="0"/>
              <a:t> </a:t>
            </a:r>
          </a:p>
        </p:txBody>
      </p:sp>
    </p:spTree>
    <p:extLst>
      <p:ext uri="{BB962C8B-B14F-4D97-AF65-F5344CB8AC3E}">
        <p14:creationId xmlns:p14="http://schemas.microsoft.com/office/powerpoint/2010/main" val="1961789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6AA89-A20D-8263-6685-FFFDDF733E1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EE17401-AB08-404F-958E-66B6252CA492}"/>
              </a:ext>
            </a:extLst>
          </p:cNvPr>
          <p:cNvSpPr/>
          <p:nvPr/>
        </p:nvSpPr>
        <p:spPr>
          <a:xfrm>
            <a:off x="0" y="0"/>
            <a:ext cx="12192000" cy="14332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596A4F65-B0C6-B835-744B-69D0E42046F1}"/>
              </a:ext>
            </a:extLst>
          </p:cNvPr>
          <p:cNvCxnSpPr>
            <a:cxnSpLocks/>
          </p:cNvCxnSpPr>
          <p:nvPr/>
        </p:nvCxnSpPr>
        <p:spPr>
          <a:xfrm>
            <a:off x="0" y="6629400"/>
            <a:ext cx="121920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102CF4E-98CD-32FC-1F9B-103386396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5426129"/>
            <a:ext cx="1143000" cy="1143000"/>
          </a:xfrm>
          <a:prstGeom prst="rect">
            <a:avLst/>
          </a:prstGeom>
        </p:spPr>
      </p:pic>
      <p:sp>
        <p:nvSpPr>
          <p:cNvPr id="11" name="Title 10">
            <a:extLst>
              <a:ext uri="{FF2B5EF4-FFF2-40B4-BE49-F238E27FC236}">
                <a16:creationId xmlns:a16="http://schemas.microsoft.com/office/drawing/2014/main" id="{89B9D102-D68E-D842-4646-8A7604017DEF}"/>
              </a:ext>
            </a:extLst>
          </p:cNvPr>
          <p:cNvSpPr>
            <a:spLocks noGrp="1"/>
          </p:cNvSpPr>
          <p:nvPr>
            <p:ph type="title"/>
          </p:nvPr>
        </p:nvSpPr>
        <p:spPr>
          <a:xfrm>
            <a:off x="609600" y="228599"/>
            <a:ext cx="10972800" cy="1066797"/>
          </a:xfrm>
        </p:spPr>
        <p:txBody>
          <a:bodyPr>
            <a:normAutofit/>
          </a:bodyPr>
          <a:lstStyle/>
          <a:p>
            <a:r>
              <a:rPr lang="en-US" dirty="0">
                <a:solidFill>
                  <a:schemeClr val="bg1"/>
                </a:solidFill>
              </a:rPr>
              <a:t>Agritourism Background</a:t>
            </a:r>
          </a:p>
        </p:txBody>
      </p:sp>
      <p:sp>
        <p:nvSpPr>
          <p:cNvPr id="4" name="Content Placeholder 2">
            <a:extLst>
              <a:ext uri="{FF2B5EF4-FFF2-40B4-BE49-F238E27FC236}">
                <a16:creationId xmlns:a16="http://schemas.microsoft.com/office/drawing/2014/main" id="{A18ABE21-A180-43D7-CEF5-9D0B48B76A96}"/>
              </a:ext>
            </a:extLst>
          </p:cNvPr>
          <p:cNvSpPr>
            <a:spLocks noGrp="1"/>
          </p:cNvSpPr>
          <p:nvPr>
            <p:ph idx="1"/>
          </p:nvPr>
        </p:nvSpPr>
        <p:spPr>
          <a:xfrm>
            <a:off x="1066800" y="1681988"/>
            <a:ext cx="10896600" cy="4111729"/>
          </a:xfrm>
        </p:spPr>
        <p:txBody>
          <a:bodyPr>
            <a:normAutofit fontScale="92500" lnSpcReduction="20000"/>
          </a:bodyPr>
          <a:lstStyle/>
          <a:p>
            <a:r>
              <a:rPr lang="en-US" sz="2800" b="1" u="sng" dirty="0">
                <a:latin typeface="Franklin Gothic Book" panose="020B0503020102020204" pitchFamily="34" charset="0"/>
              </a:rPr>
              <a:t>2023</a:t>
            </a:r>
            <a:r>
              <a:rPr lang="en-US" sz="2800" b="1" dirty="0">
                <a:latin typeface="Franklin Gothic Book" panose="020B0503020102020204" pitchFamily="34" charset="0"/>
              </a:rPr>
              <a:t> </a:t>
            </a:r>
            <a:r>
              <a:rPr lang="en-US" sz="2800" dirty="0">
                <a:latin typeface="Franklin Gothic Book" panose="020B0503020102020204" pitchFamily="34" charset="0"/>
              </a:rPr>
              <a:t>PDS works through the legislative process with the Planning Commission.</a:t>
            </a:r>
          </a:p>
          <a:p>
            <a:r>
              <a:rPr lang="en-US" sz="2800" b="1" u="sng" dirty="0">
                <a:latin typeface="Franklin Gothic Book" panose="020B0503020102020204" pitchFamily="34" charset="0"/>
              </a:rPr>
              <a:t>January 2024</a:t>
            </a:r>
            <a:r>
              <a:rPr lang="en-US" sz="2800" dirty="0">
                <a:latin typeface="Franklin Gothic Book" panose="020B0503020102020204" pitchFamily="34" charset="0"/>
              </a:rPr>
              <a:t> </a:t>
            </a:r>
            <a:r>
              <a:rPr lang="en-US" sz="2800" dirty="0" err="1">
                <a:latin typeface="Franklin Gothic Book" panose="020B0503020102020204" pitchFamily="34" charset="0"/>
              </a:rPr>
              <a:t>BoCC</a:t>
            </a:r>
            <a:r>
              <a:rPr lang="en-US" sz="2800" dirty="0">
                <a:latin typeface="Franklin Gothic Book" panose="020B0503020102020204" pitchFamily="34" charset="0"/>
              </a:rPr>
              <a:t> issues a moratorium on the acceptance of permit applications for certain and activities on Ag-NRL Lands.</a:t>
            </a:r>
          </a:p>
          <a:p>
            <a:pPr lvl="1">
              <a:buFont typeface="Wingdings" panose="05000000000000000000" pitchFamily="2" charset="2"/>
              <a:buChar char="§"/>
            </a:pPr>
            <a:r>
              <a:rPr lang="en-US" dirty="0">
                <a:latin typeface="Franklin Gothic Book" panose="020B0503020102020204" pitchFamily="34" charset="0"/>
              </a:rPr>
              <a:t>The </a:t>
            </a:r>
            <a:r>
              <a:rPr lang="en-US" dirty="0" err="1">
                <a:latin typeface="Franklin Gothic Book" panose="020B0503020102020204" pitchFamily="34" charset="0"/>
              </a:rPr>
              <a:t>BoCC</a:t>
            </a:r>
            <a:r>
              <a:rPr lang="en-US" dirty="0">
                <a:latin typeface="Franklin Gothic Book" panose="020B0503020102020204" pitchFamily="34" charset="0"/>
              </a:rPr>
              <a:t> directed the PDS Director to develop a process that will allow landowners to document asserted existing non-conforming use through entry into a Voluntary Compliance Agreement (VCA).</a:t>
            </a:r>
          </a:p>
          <a:p>
            <a:r>
              <a:rPr lang="en-US" sz="2800" b="1" u="sng" dirty="0">
                <a:latin typeface="Franklin Gothic Book" panose="020B0503020102020204" pitchFamily="34" charset="0"/>
              </a:rPr>
              <a:t>June 2024</a:t>
            </a:r>
            <a:r>
              <a:rPr lang="en-US" sz="2800" b="1" dirty="0">
                <a:latin typeface="Franklin Gothic Book" panose="020B0503020102020204" pitchFamily="34" charset="0"/>
              </a:rPr>
              <a:t> </a:t>
            </a:r>
            <a:r>
              <a:rPr lang="en-US" sz="2800" dirty="0" err="1">
                <a:latin typeface="Franklin Gothic Book" panose="020B0503020102020204" pitchFamily="34" charset="0"/>
              </a:rPr>
              <a:t>BoCC</a:t>
            </a:r>
            <a:r>
              <a:rPr lang="en-US" sz="2800" dirty="0">
                <a:latin typeface="Franklin Gothic Book" panose="020B0503020102020204" pitchFamily="34" charset="0"/>
              </a:rPr>
              <a:t> passed a resolution remanding the proposed agritourism code changes to the Skagit County PDS and Planning Commission.</a:t>
            </a:r>
          </a:p>
          <a:p>
            <a:r>
              <a:rPr lang="en-US" sz="2800" b="1" u="sng" dirty="0">
                <a:latin typeface="Franklin Gothic Book" panose="020B0503020102020204" pitchFamily="34" charset="0"/>
              </a:rPr>
              <a:t>2025</a:t>
            </a:r>
            <a:r>
              <a:rPr lang="en-US" sz="2800" dirty="0">
                <a:latin typeface="Franklin Gothic Book" panose="020B0503020102020204" pitchFamily="34" charset="0"/>
              </a:rPr>
              <a:t> PDS convened a Community Advisory Group to provide recommendations on proposed Agritourism code changes that address remand criteria.</a:t>
            </a:r>
          </a:p>
          <a:p>
            <a:endParaRPr lang="en-US" sz="2800" dirty="0">
              <a:latin typeface="Franklin Gothic Book" panose="020B0503020102020204" pitchFamily="34" charset="0"/>
            </a:endParaRPr>
          </a:p>
        </p:txBody>
      </p:sp>
      <p:cxnSp>
        <p:nvCxnSpPr>
          <p:cNvPr id="9" name="Straight Connector 8">
            <a:extLst>
              <a:ext uri="{FF2B5EF4-FFF2-40B4-BE49-F238E27FC236}">
                <a16:creationId xmlns:a16="http://schemas.microsoft.com/office/drawing/2014/main" id="{24B3D965-6923-36A8-FF90-468A5FE24CAA}"/>
              </a:ext>
            </a:extLst>
          </p:cNvPr>
          <p:cNvCxnSpPr>
            <a:cxnSpLocks/>
          </p:cNvCxnSpPr>
          <p:nvPr/>
        </p:nvCxnSpPr>
        <p:spPr>
          <a:xfrm>
            <a:off x="-76200" y="1441653"/>
            <a:ext cx="122682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E39F849-C3F1-C8FD-BED0-1A35014390B5}"/>
              </a:ext>
            </a:extLst>
          </p:cNvPr>
          <p:cNvSpPr txBox="1"/>
          <p:nvPr/>
        </p:nvSpPr>
        <p:spPr>
          <a:xfrm>
            <a:off x="1526875" y="5883361"/>
            <a:ext cx="8382000" cy="646331"/>
          </a:xfrm>
          <a:prstGeom prst="rect">
            <a:avLst/>
          </a:prstGeom>
          <a:solidFill>
            <a:schemeClr val="bg1"/>
          </a:solidFill>
        </p:spPr>
        <p:txBody>
          <a:bodyPr wrap="square" rtlCol="0">
            <a:spAutoFit/>
          </a:bodyPr>
          <a:lstStyle/>
          <a:p>
            <a:r>
              <a:rPr lang="en-US" dirty="0"/>
              <a:t>Agritourism Website:</a:t>
            </a:r>
          </a:p>
          <a:p>
            <a:r>
              <a:rPr lang="en-US" dirty="0">
                <a:hlinkClick r:id="rId3"/>
              </a:rPr>
              <a:t>https://www.skagitcounty.net/departments/planningandpermit/agtourismmain.htm</a:t>
            </a:r>
            <a:r>
              <a:rPr lang="en-US" dirty="0"/>
              <a:t> </a:t>
            </a:r>
          </a:p>
        </p:txBody>
      </p:sp>
    </p:spTree>
    <p:extLst>
      <p:ext uri="{BB962C8B-B14F-4D97-AF65-F5344CB8AC3E}">
        <p14:creationId xmlns:p14="http://schemas.microsoft.com/office/powerpoint/2010/main" val="3308406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83A22-6B68-E99B-C425-E2CE231D8A5F}"/>
            </a:ext>
          </a:extLst>
        </p:cNvPr>
        <p:cNvGrpSpPr/>
        <p:nvPr/>
      </p:nvGrpSpPr>
      <p:grpSpPr>
        <a:xfrm>
          <a:off x="0" y="0"/>
          <a:ext cx="0" cy="0"/>
          <a:chOff x="0" y="0"/>
          <a:chExt cx="0" cy="0"/>
        </a:xfrm>
      </p:grpSpPr>
      <p:pic>
        <p:nvPicPr>
          <p:cNvPr id="10" name="Picture 9" descr="Text, letter&#10;&#10;AI-generated content may be incorrect.">
            <a:extLst>
              <a:ext uri="{FF2B5EF4-FFF2-40B4-BE49-F238E27FC236}">
                <a16:creationId xmlns:a16="http://schemas.microsoft.com/office/drawing/2014/main" id="{1C68A2D6-0851-9DF3-B9B0-1A8409D853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83677">
            <a:off x="8974956" y="1774893"/>
            <a:ext cx="3036570" cy="4504483"/>
          </a:xfrm>
          <a:prstGeom prst="rect">
            <a:avLst/>
          </a:prstGeom>
        </p:spPr>
      </p:pic>
      <p:sp>
        <p:nvSpPr>
          <p:cNvPr id="3" name="Rectangle 2">
            <a:extLst>
              <a:ext uri="{FF2B5EF4-FFF2-40B4-BE49-F238E27FC236}">
                <a16:creationId xmlns:a16="http://schemas.microsoft.com/office/drawing/2014/main" id="{C54B1AA9-8FA5-8EC8-BCBB-21D7D864B5AC}"/>
              </a:ext>
            </a:extLst>
          </p:cNvPr>
          <p:cNvSpPr/>
          <p:nvPr/>
        </p:nvSpPr>
        <p:spPr>
          <a:xfrm>
            <a:off x="0" y="0"/>
            <a:ext cx="12192000" cy="14332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018622A5-5F98-2C8E-2721-172A70EBFD3F}"/>
              </a:ext>
            </a:extLst>
          </p:cNvPr>
          <p:cNvCxnSpPr>
            <a:cxnSpLocks/>
          </p:cNvCxnSpPr>
          <p:nvPr/>
        </p:nvCxnSpPr>
        <p:spPr>
          <a:xfrm>
            <a:off x="0" y="6629400"/>
            <a:ext cx="121920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F7F00D7-60D4-4059-ADBA-5813A6E75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5426129"/>
            <a:ext cx="1143000" cy="1143000"/>
          </a:xfrm>
          <a:prstGeom prst="rect">
            <a:avLst/>
          </a:prstGeom>
        </p:spPr>
      </p:pic>
      <p:sp>
        <p:nvSpPr>
          <p:cNvPr id="11" name="Title 10">
            <a:extLst>
              <a:ext uri="{FF2B5EF4-FFF2-40B4-BE49-F238E27FC236}">
                <a16:creationId xmlns:a16="http://schemas.microsoft.com/office/drawing/2014/main" id="{398CDF60-67F3-6C69-7F7A-70584348D680}"/>
              </a:ext>
            </a:extLst>
          </p:cNvPr>
          <p:cNvSpPr>
            <a:spLocks noGrp="1"/>
          </p:cNvSpPr>
          <p:nvPr>
            <p:ph type="title"/>
          </p:nvPr>
        </p:nvSpPr>
        <p:spPr>
          <a:xfrm>
            <a:off x="609600" y="228599"/>
            <a:ext cx="10972800" cy="1066797"/>
          </a:xfrm>
        </p:spPr>
        <p:txBody>
          <a:bodyPr>
            <a:normAutofit/>
          </a:bodyPr>
          <a:lstStyle/>
          <a:p>
            <a:r>
              <a:rPr lang="en-US" dirty="0">
                <a:solidFill>
                  <a:schemeClr val="bg1"/>
                </a:solidFill>
              </a:rPr>
              <a:t>Resolution &amp; Remand Criteria</a:t>
            </a:r>
          </a:p>
        </p:txBody>
      </p:sp>
      <p:sp>
        <p:nvSpPr>
          <p:cNvPr id="4" name="Content Placeholder 2">
            <a:extLst>
              <a:ext uri="{FF2B5EF4-FFF2-40B4-BE49-F238E27FC236}">
                <a16:creationId xmlns:a16="http://schemas.microsoft.com/office/drawing/2014/main" id="{F15FB803-FDC6-F448-E388-B0120A5774CC}"/>
              </a:ext>
            </a:extLst>
          </p:cNvPr>
          <p:cNvSpPr>
            <a:spLocks noGrp="1"/>
          </p:cNvSpPr>
          <p:nvPr>
            <p:ph idx="1"/>
          </p:nvPr>
        </p:nvSpPr>
        <p:spPr>
          <a:xfrm>
            <a:off x="381000" y="1661860"/>
            <a:ext cx="8839200" cy="4129339"/>
          </a:xfrm>
        </p:spPr>
        <p:txBody>
          <a:bodyPr>
            <a:normAutofit fontScale="70000" lnSpcReduction="20000"/>
          </a:bodyPr>
          <a:lstStyle/>
          <a:p>
            <a:pPr marL="0" indent="0">
              <a:buNone/>
            </a:pPr>
            <a:r>
              <a:rPr lang="en-US" sz="4600" dirty="0">
                <a:latin typeface="Franklin Gothic Book" panose="020B0503020102020204" pitchFamily="34" charset="0"/>
              </a:rPr>
              <a:t>Resolution #</a:t>
            </a:r>
            <a:r>
              <a:rPr lang="en-US" sz="4600" b="1" dirty="0">
                <a:latin typeface="Franklin Gothic Book" panose="020B0503020102020204" pitchFamily="34" charset="0"/>
              </a:rPr>
              <a:t>R20240132</a:t>
            </a:r>
          </a:p>
          <a:p>
            <a:pPr marL="0" indent="0">
              <a:buNone/>
            </a:pPr>
            <a:endParaRPr lang="en-US" sz="2800" dirty="0">
              <a:latin typeface="Franklin Gothic Book" panose="020B0503020102020204" pitchFamily="34" charset="0"/>
            </a:endParaRPr>
          </a:p>
          <a:p>
            <a:pPr marL="0" indent="0">
              <a:buNone/>
            </a:pPr>
            <a:r>
              <a:rPr lang="en-US" sz="4600" b="1" dirty="0">
                <a:latin typeface="Franklin Gothic Book" panose="020B0503020102020204" pitchFamily="34" charset="0"/>
              </a:rPr>
              <a:t>Remand Criteria Topics:</a:t>
            </a:r>
          </a:p>
          <a:p>
            <a:pPr marL="514350" indent="-514350">
              <a:buFont typeface="+mj-lt"/>
              <a:buAutoNum type="arabicPeriod"/>
            </a:pPr>
            <a:r>
              <a:rPr lang="en-US" sz="4600" dirty="0">
                <a:latin typeface="Franklin Gothic Book" panose="020B0503020102020204" pitchFamily="34" charset="0"/>
              </a:rPr>
              <a:t>Define Agritourism &amp; clarify activity scope</a:t>
            </a:r>
          </a:p>
          <a:p>
            <a:pPr marL="514350" indent="-514350">
              <a:buFont typeface="+mj-lt"/>
              <a:buAutoNum type="arabicPeriod"/>
            </a:pPr>
            <a:r>
              <a:rPr lang="en-US" sz="4600" dirty="0">
                <a:latin typeface="Franklin Gothic Book" panose="020B0503020102020204" pitchFamily="34" charset="0"/>
              </a:rPr>
              <a:t>Criteria for Tulip Festival participation</a:t>
            </a:r>
          </a:p>
          <a:p>
            <a:pPr marL="514350" indent="-514350">
              <a:buFont typeface="+mj-lt"/>
              <a:buAutoNum type="arabicPeriod"/>
            </a:pPr>
            <a:r>
              <a:rPr lang="en-US" sz="4600" dirty="0">
                <a:latin typeface="Franklin Gothic Book" panose="020B0503020102020204" pitchFamily="34" charset="0"/>
              </a:rPr>
              <a:t>Treatment of East County vs Delta areas</a:t>
            </a:r>
          </a:p>
          <a:p>
            <a:pPr marL="514350" indent="-514350">
              <a:buFont typeface="+mj-lt"/>
              <a:buAutoNum type="arabicPeriod"/>
            </a:pPr>
            <a:r>
              <a:rPr lang="en-US" sz="4600" dirty="0">
                <a:latin typeface="Franklin Gothic Book" panose="020B0503020102020204" pitchFamily="34" charset="0"/>
              </a:rPr>
              <a:t>Temporary use/events in Ag-NRL zones</a:t>
            </a:r>
          </a:p>
          <a:p>
            <a:pPr marL="514350" indent="-514350">
              <a:buFont typeface="+mj-lt"/>
              <a:buAutoNum type="arabicPeriod"/>
            </a:pPr>
            <a:r>
              <a:rPr lang="en-US" sz="4600" dirty="0">
                <a:latin typeface="Franklin Gothic Book" panose="020B0503020102020204" pitchFamily="34" charset="0"/>
              </a:rPr>
              <a:t>Consistency with WA Supreme Court decision</a:t>
            </a:r>
          </a:p>
          <a:p>
            <a:endParaRPr lang="en-US" sz="2800" dirty="0">
              <a:latin typeface="Franklin Gothic Book" panose="020B0503020102020204" pitchFamily="34" charset="0"/>
            </a:endParaRPr>
          </a:p>
        </p:txBody>
      </p:sp>
      <p:cxnSp>
        <p:nvCxnSpPr>
          <p:cNvPr id="9" name="Straight Connector 8">
            <a:extLst>
              <a:ext uri="{FF2B5EF4-FFF2-40B4-BE49-F238E27FC236}">
                <a16:creationId xmlns:a16="http://schemas.microsoft.com/office/drawing/2014/main" id="{29B1591B-E118-EDCB-6BD4-226B342C278B}"/>
              </a:ext>
            </a:extLst>
          </p:cNvPr>
          <p:cNvCxnSpPr>
            <a:cxnSpLocks/>
          </p:cNvCxnSpPr>
          <p:nvPr/>
        </p:nvCxnSpPr>
        <p:spPr>
          <a:xfrm>
            <a:off x="-76200" y="1441653"/>
            <a:ext cx="122682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5C2A1E7-EF51-EC88-5833-928C2C9E3875}"/>
              </a:ext>
            </a:extLst>
          </p:cNvPr>
          <p:cNvSpPr txBox="1"/>
          <p:nvPr/>
        </p:nvSpPr>
        <p:spPr>
          <a:xfrm>
            <a:off x="1447800" y="6306042"/>
            <a:ext cx="11125200" cy="307777"/>
          </a:xfrm>
          <a:prstGeom prst="rect">
            <a:avLst/>
          </a:prstGeom>
          <a:noFill/>
        </p:spPr>
        <p:txBody>
          <a:bodyPr wrap="square" rtlCol="0">
            <a:spAutoFit/>
          </a:bodyPr>
          <a:lstStyle/>
          <a:p>
            <a:r>
              <a:rPr lang="en-US" sz="1400" b="1" dirty="0"/>
              <a:t>Agritourism Remand</a:t>
            </a:r>
            <a:r>
              <a:rPr lang="en-US" sz="1400" dirty="0"/>
              <a:t>: </a:t>
            </a:r>
            <a:r>
              <a:rPr lang="en-US" sz="1400" dirty="0">
                <a:hlinkClick r:id="rId4"/>
              </a:rPr>
              <a:t>https://www.skagitcounty.net/Common/Documents/LFDocs/COMMISSIONERS000030/00/00/43/000043d6.pdf</a:t>
            </a:r>
            <a:r>
              <a:rPr lang="en-US" sz="1400" dirty="0"/>
              <a:t> </a:t>
            </a:r>
          </a:p>
        </p:txBody>
      </p:sp>
    </p:spTree>
    <p:extLst>
      <p:ext uri="{BB962C8B-B14F-4D97-AF65-F5344CB8AC3E}">
        <p14:creationId xmlns:p14="http://schemas.microsoft.com/office/powerpoint/2010/main" val="2641551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4BF3AA2-3977-126C-78C7-EA4D98AED284}"/>
              </a:ext>
            </a:extLst>
          </p:cNvPr>
          <p:cNvSpPr/>
          <p:nvPr/>
        </p:nvSpPr>
        <p:spPr>
          <a:xfrm>
            <a:off x="0" y="0"/>
            <a:ext cx="12192000" cy="14176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cxnSpLocks/>
          </p:cNvCxnSpPr>
          <p:nvPr/>
        </p:nvCxnSpPr>
        <p:spPr>
          <a:xfrm>
            <a:off x="-76200" y="6629400"/>
            <a:ext cx="122682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68" y="5462383"/>
            <a:ext cx="1143000" cy="1143000"/>
          </a:xfrm>
          <a:prstGeom prst="rect">
            <a:avLst/>
          </a:prstGeom>
        </p:spPr>
      </p:pic>
      <p:sp>
        <p:nvSpPr>
          <p:cNvPr id="11" name="Title 10">
            <a:extLst>
              <a:ext uri="{FF2B5EF4-FFF2-40B4-BE49-F238E27FC236}">
                <a16:creationId xmlns:a16="http://schemas.microsoft.com/office/drawing/2014/main" id="{5CADD2E8-4E76-9CA1-F258-439D5A764E2E}"/>
              </a:ext>
            </a:extLst>
          </p:cNvPr>
          <p:cNvSpPr>
            <a:spLocks noGrp="1"/>
          </p:cNvSpPr>
          <p:nvPr>
            <p:ph type="title"/>
          </p:nvPr>
        </p:nvSpPr>
        <p:spPr>
          <a:xfrm>
            <a:off x="723900" y="182861"/>
            <a:ext cx="10706100" cy="1143000"/>
          </a:xfrm>
        </p:spPr>
        <p:txBody>
          <a:bodyPr/>
          <a:lstStyle/>
          <a:p>
            <a:r>
              <a:rPr lang="en-US" dirty="0">
                <a:solidFill>
                  <a:schemeClr val="bg1"/>
                </a:solidFill>
              </a:rPr>
              <a:t>Overview of Agritourism Amendments</a:t>
            </a:r>
          </a:p>
        </p:txBody>
      </p:sp>
      <p:sp>
        <p:nvSpPr>
          <p:cNvPr id="15" name="Content Placeholder 2">
            <a:extLst>
              <a:ext uri="{FF2B5EF4-FFF2-40B4-BE49-F238E27FC236}">
                <a16:creationId xmlns:a16="http://schemas.microsoft.com/office/drawing/2014/main" id="{2D8625F3-B940-6C6E-B2EC-ECF0F8A15587}"/>
              </a:ext>
            </a:extLst>
          </p:cNvPr>
          <p:cNvSpPr>
            <a:spLocks noGrp="1"/>
          </p:cNvSpPr>
          <p:nvPr>
            <p:ph idx="1"/>
          </p:nvPr>
        </p:nvSpPr>
        <p:spPr>
          <a:xfrm>
            <a:off x="910136" y="1752600"/>
            <a:ext cx="10371728" cy="3910244"/>
          </a:xfrm>
        </p:spPr>
        <p:txBody>
          <a:bodyPr>
            <a:normAutofit/>
          </a:bodyPr>
          <a:lstStyle/>
          <a:p>
            <a:r>
              <a:rPr lang="en-US" dirty="0">
                <a:latin typeface="Franklin Gothic Book" panose="020B0503020102020204" pitchFamily="34" charset="0"/>
              </a:rPr>
              <a:t>Agritourism definition, purpose, and intent.</a:t>
            </a:r>
          </a:p>
          <a:p>
            <a:r>
              <a:rPr lang="en-US" dirty="0">
                <a:latin typeface="Franklin Gothic Book" panose="020B0503020102020204" pitchFamily="34" charset="0"/>
              </a:rPr>
              <a:t>3 levels of Agritourism based on attendance and frequency of events.</a:t>
            </a:r>
          </a:p>
          <a:p>
            <a:r>
              <a:rPr lang="en-US" dirty="0">
                <a:latin typeface="Franklin Gothic Book" panose="020B0503020102020204" pitchFamily="34" charset="0"/>
              </a:rPr>
              <a:t>General limitations and performance standards.</a:t>
            </a:r>
          </a:p>
          <a:p>
            <a:r>
              <a:rPr lang="en-US" dirty="0">
                <a:latin typeface="Franklin Gothic Book" panose="020B0503020102020204" pitchFamily="34" charset="0"/>
              </a:rPr>
              <a:t>Addresses Skagit Valley Tulip Festival.</a:t>
            </a:r>
          </a:p>
          <a:p>
            <a:r>
              <a:rPr lang="en-US" dirty="0">
                <a:latin typeface="Franklin Gothic Book" panose="020B0503020102020204" pitchFamily="34" charset="0"/>
              </a:rPr>
              <a:t>Prohibits Limited Event Venues, restaurants, and regularly occurring celebratory gatherings (e.g., weddings) in the Agricultural-Natural Resource Lands zone.</a:t>
            </a:r>
          </a:p>
          <a:p>
            <a:endParaRPr lang="en-US" dirty="0">
              <a:latin typeface="Franklin Gothic Book" panose="020B0503020102020204" pitchFamily="34" charset="0"/>
            </a:endParaRPr>
          </a:p>
        </p:txBody>
      </p:sp>
      <p:cxnSp>
        <p:nvCxnSpPr>
          <p:cNvPr id="20" name="Straight Connector 19">
            <a:extLst>
              <a:ext uri="{FF2B5EF4-FFF2-40B4-BE49-F238E27FC236}">
                <a16:creationId xmlns:a16="http://schemas.microsoft.com/office/drawing/2014/main" id="{12EC2B10-3D1D-1D71-94EE-DBFA5DCCD85E}"/>
              </a:ext>
            </a:extLst>
          </p:cNvPr>
          <p:cNvCxnSpPr>
            <a:cxnSpLocks/>
          </p:cNvCxnSpPr>
          <p:nvPr/>
        </p:nvCxnSpPr>
        <p:spPr>
          <a:xfrm>
            <a:off x="-76200" y="1441653"/>
            <a:ext cx="122682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480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DAAEF-23B3-0659-E2A1-DA88EC857BEC}"/>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27B70449-6462-2C70-F589-2AE629579EFC}"/>
              </a:ext>
            </a:extLst>
          </p:cNvPr>
          <p:cNvSpPr/>
          <p:nvPr/>
        </p:nvSpPr>
        <p:spPr>
          <a:xfrm>
            <a:off x="0" y="0"/>
            <a:ext cx="12192000" cy="14332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Agritourism Definition</a:t>
            </a:r>
            <a:endParaRPr lang="en-US" sz="4400" dirty="0">
              <a:solidFill>
                <a:schemeClr val="bg1"/>
              </a:solidFill>
            </a:endParaRPr>
          </a:p>
        </p:txBody>
      </p:sp>
      <p:cxnSp>
        <p:nvCxnSpPr>
          <p:cNvPr id="5" name="Straight Connector 4">
            <a:extLst>
              <a:ext uri="{FF2B5EF4-FFF2-40B4-BE49-F238E27FC236}">
                <a16:creationId xmlns:a16="http://schemas.microsoft.com/office/drawing/2014/main" id="{6B73BFF2-097F-B7D5-EC52-2E0DAA64C461}"/>
              </a:ext>
            </a:extLst>
          </p:cNvPr>
          <p:cNvCxnSpPr>
            <a:cxnSpLocks/>
          </p:cNvCxnSpPr>
          <p:nvPr/>
        </p:nvCxnSpPr>
        <p:spPr>
          <a:xfrm>
            <a:off x="-152400" y="6629400"/>
            <a:ext cx="123444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DD6A929-74AB-FE39-4AA6-B1FD81560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26" y="5486400"/>
            <a:ext cx="1143000" cy="1143000"/>
          </a:xfrm>
          <a:prstGeom prst="rect">
            <a:avLst/>
          </a:prstGeom>
        </p:spPr>
      </p:pic>
      <p:sp>
        <p:nvSpPr>
          <p:cNvPr id="9" name="Content Placeholder 2">
            <a:extLst>
              <a:ext uri="{FF2B5EF4-FFF2-40B4-BE49-F238E27FC236}">
                <a16:creationId xmlns:a16="http://schemas.microsoft.com/office/drawing/2014/main" id="{2D3F2858-F7D1-1A0A-62FD-8A498409B216}"/>
              </a:ext>
            </a:extLst>
          </p:cNvPr>
          <p:cNvSpPr>
            <a:spLocks noGrp="1"/>
          </p:cNvSpPr>
          <p:nvPr>
            <p:ph idx="1"/>
          </p:nvPr>
        </p:nvSpPr>
        <p:spPr>
          <a:xfrm>
            <a:off x="1066800" y="1780637"/>
            <a:ext cx="10386874" cy="4267199"/>
          </a:xfrm>
        </p:spPr>
        <p:txBody>
          <a:bodyPr vert="horz" lIns="91440" tIns="45720" rIns="91440" bIns="45720" rtlCol="0" anchor="t">
            <a:normAutofit/>
          </a:bodyPr>
          <a:lstStyle/>
          <a:p>
            <a:pPr marL="514350" indent="-514350">
              <a:buAutoNum type="alphaLcParenR"/>
            </a:pPr>
            <a:r>
              <a:rPr lang="en-US" dirty="0">
                <a:latin typeface="Franklin Gothic Book"/>
              </a:rPr>
              <a:t>Agritourism consists of a range of activities conducted on a working farm or ranch that engages the public for the purpose of agricultural education, enjoyment, or recreation that may generate income for the owner or operator.</a:t>
            </a:r>
            <a:endParaRPr lang="en-US" dirty="0">
              <a:latin typeface="Calibri"/>
              <a:ea typeface="Calibri"/>
              <a:cs typeface="Calibri"/>
            </a:endParaRPr>
          </a:p>
          <a:p>
            <a:pPr marL="514350" indent="-514350">
              <a:buFont typeface="+mj-lt"/>
              <a:buAutoNum type="alphaLcParenR"/>
            </a:pPr>
            <a:r>
              <a:rPr lang="en-US" dirty="0">
                <a:latin typeface="Franklin Gothic Book" panose="020B0503020102020204" pitchFamily="34" charset="0"/>
              </a:rPr>
              <a:t>Agritourism is separate and distinct from farm-based businesses and agricultural support services. </a:t>
            </a:r>
          </a:p>
          <a:p>
            <a:pPr marL="514350" indent="-514350">
              <a:buFont typeface="+mj-lt"/>
              <a:buAutoNum type="alphaLcParenR"/>
            </a:pPr>
            <a:r>
              <a:rPr lang="en-US" dirty="0">
                <a:latin typeface="Franklin Gothic Book" panose="020B0503020102020204" pitchFamily="34" charset="0"/>
              </a:rPr>
              <a:t>There are three categories of agritourism: Agritourism 1, Agritourism 2, and Agritourism 3.</a:t>
            </a:r>
          </a:p>
        </p:txBody>
      </p:sp>
      <p:cxnSp>
        <p:nvCxnSpPr>
          <p:cNvPr id="13" name="Straight Connector 12">
            <a:extLst>
              <a:ext uri="{FF2B5EF4-FFF2-40B4-BE49-F238E27FC236}">
                <a16:creationId xmlns:a16="http://schemas.microsoft.com/office/drawing/2014/main" id="{C320CE6E-9531-10A4-520E-262AF8354900}"/>
              </a:ext>
            </a:extLst>
          </p:cNvPr>
          <p:cNvCxnSpPr>
            <a:cxnSpLocks/>
          </p:cNvCxnSpPr>
          <p:nvPr/>
        </p:nvCxnSpPr>
        <p:spPr>
          <a:xfrm>
            <a:off x="-76200" y="1441653"/>
            <a:ext cx="122682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173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D0D4C-136A-A6E0-C170-640831D030F6}"/>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C7CAAC4-8D4A-1D59-87E3-91A6A1342FF5}"/>
              </a:ext>
            </a:extLst>
          </p:cNvPr>
          <p:cNvCxnSpPr>
            <a:cxnSpLocks/>
          </p:cNvCxnSpPr>
          <p:nvPr/>
        </p:nvCxnSpPr>
        <p:spPr>
          <a:xfrm>
            <a:off x="0" y="6629400"/>
            <a:ext cx="121920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30575E5-AC54-535E-6076-61DEA293D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26" y="5486400"/>
            <a:ext cx="1143000" cy="1143000"/>
          </a:xfrm>
          <a:prstGeom prst="rect">
            <a:avLst/>
          </a:prstGeom>
        </p:spPr>
      </p:pic>
      <p:sp>
        <p:nvSpPr>
          <p:cNvPr id="9" name="Content Placeholder 2">
            <a:extLst>
              <a:ext uri="{FF2B5EF4-FFF2-40B4-BE49-F238E27FC236}">
                <a16:creationId xmlns:a16="http://schemas.microsoft.com/office/drawing/2014/main" id="{03C4D1B0-9CB9-B5B6-0CA7-9D481C6CF88B}"/>
              </a:ext>
            </a:extLst>
          </p:cNvPr>
          <p:cNvSpPr>
            <a:spLocks noGrp="1"/>
          </p:cNvSpPr>
          <p:nvPr>
            <p:ph idx="1"/>
          </p:nvPr>
        </p:nvSpPr>
        <p:spPr>
          <a:xfrm>
            <a:off x="957401" y="1905000"/>
            <a:ext cx="10729774" cy="3733799"/>
          </a:xfrm>
        </p:spPr>
        <p:txBody>
          <a:bodyPr>
            <a:normAutofit/>
          </a:bodyPr>
          <a:lstStyle/>
          <a:p>
            <a:pPr marL="514350" indent="-514350">
              <a:buFont typeface="+mj-lt"/>
              <a:buAutoNum type="alphaLcParenR"/>
            </a:pPr>
            <a:r>
              <a:rPr lang="en-US" dirty="0">
                <a:latin typeface="Franklin Gothic Book" panose="020B0503020102020204" pitchFamily="34" charset="0"/>
              </a:rPr>
              <a:t>Agritourism in Skagit County is permitted, as set out in this section, in order to help preserve working farmland, diversify farm income, increase public awareness and appreciation of agriculture, and enhance farm viability.</a:t>
            </a:r>
          </a:p>
          <a:p>
            <a:pPr marL="514350" indent="-514350">
              <a:buFont typeface="+mj-lt"/>
              <a:buAutoNum type="alphaLcParenR"/>
            </a:pPr>
            <a:r>
              <a:rPr lang="en-US" dirty="0">
                <a:latin typeface="Franklin Gothic Book" panose="020B0503020102020204" pitchFamily="34" charset="0"/>
              </a:rPr>
              <a:t>Skagit County places limitations on agritourism in order to:</a:t>
            </a:r>
          </a:p>
          <a:p>
            <a:pPr marL="971550" lvl="1" indent="-571500">
              <a:buFont typeface="+mj-lt"/>
              <a:buAutoNum type="romanLcPeriod"/>
            </a:pPr>
            <a:r>
              <a:rPr lang="en-US" dirty="0">
                <a:latin typeface="Franklin Gothic Book" panose="020B0503020102020204" pitchFamily="34" charset="0"/>
              </a:rPr>
              <a:t>Preserve the area’s rural agricultural character.</a:t>
            </a:r>
          </a:p>
          <a:p>
            <a:pPr marL="971550" lvl="1" indent="-571500">
              <a:buFont typeface="+mj-lt"/>
              <a:buAutoNum type="romanLcPeriod"/>
            </a:pPr>
            <a:r>
              <a:rPr lang="en-US" dirty="0">
                <a:latin typeface="Franklin Gothic Book" panose="020B0503020102020204" pitchFamily="34" charset="0"/>
              </a:rPr>
              <a:t>Prevent the permanent conversion of farmland.</a:t>
            </a:r>
          </a:p>
          <a:p>
            <a:pPr marL="971550" lvl="1" indent="-571500">
              <a:buFont typeface="+mj-lt"/>
              <a:buAutoNum type="romanLcPeriod"/>
            </a:pPr>
            <a:r>
              <a:rPr lang="en-US" dirty="0">
                <a:latin typeface="Franklin Gothic Book" panose="020B0503020102020204" pitchFamily="34" charset="0"/>
              </a:rPr>
              <a:t>Prevent interference with surrounding farming operations and practices. </a:t>
            </a:r>
          </a:p>
        </p:txBody>
      </p:sp>
      <p:sp>
        <p:nvSpPr>
          <p:cNvPr id="10" name="Rectangle 9">
            <a:extLst>
              <a:ext uri="{FF2B5EF4-FFF2-40B4-BE49-F238E27FC236}">
                <a16:creationId xmlns:a16="http://schemas.microsoft.com/office/drawing/2014/main" id="{247DA563-411D-D23D-DCB2-36041A32CA63}"/>
              </a:ext>
            </a:extLst>
          </p:cNvPr>
          <p:cNvSpPr/>
          <p:nvPr/>
        </p:nvSpPr>
        <p:spPr>
          <a:xfrm>
            <a:off x="0" y="0"/>
            <a:ext cx="12192000" cy="14332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Agritourism Purpose &amp; Intent</a:t>
            </a:r>
            <a:endParaRPr lang="en-US" dirty="0">
              <a:solidFill>
                <a:schemeClr val="bg1"/>
              </a:solidFill>
            </a:endParaRPr>
          </a:p>
        </p:txBody>
      </p:sp>
      <p:cxnSp>
        <p:nvCxnSpPr>
          <p:cNvPr id="12" name="Straight Connector 11">
            <a:extLst>
              <a:ext uri="{FF2B5EF4-FFF2-40B4-BE49-F238E27FC236}">
                <a16:creationId xmlns:a16="http://schemas.microsoft.com/office/drawing/2014/main" id="{BF569EEB-42C4-C135-D2CB-97DB28E79709}"/>
              </a:ext>
            </a:extLst>
          </p:cNvPr>
          <p:cNvCxnSpPr>
            <a:cxnSpLocks/>
          </p:cNvCxnSpPr>
          <p:nvPr/>
        </p:nvCxnSpPr>
        <p:spPr>
          <a:xfrm>
            <a:off x="-76200" y="1441653"/>
            <a:ext cx="122682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125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CEB21-19E5-7E23-2411-FAA65A15623E}"/>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CD9082F-935B-05A3-1BA0-D79B15ADD73E}"/>
              </a:ext>
            </a:extLst>
          </p:cNvPr>
          <p:cNvCxnSpPr>
            <a:cxnSpLocks/>
          </p:cNvCxnSpPr>
          <p:nvPr/>
        </p:nvCxnSpPr>
        <p:spPr>
          <a:xfrm>
            <a:off x="0" y="6629400"/>
            <a:ext cx="121920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AB8925D-F31C-BA25-06EC-4ACE3CA20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26" y="5486400"/>
            <a:ext cx="1143000" cy="1143000"/>
          </a:xfrm>
          <a:prstGeom prst="rect">
            <a:avLst/>
          </a:prstGeom>
        </p:spPr>
      </p:pic>
      <p:sp>
        <p:nvSpPr>
          <p:cNvPr id="10" name="Rectangle 9">
            <a:extLst>
              <a:ext uri="{FF2B5EF4-FFF2-40B4-BE49-F238E27FC236}">
                <a16:creationId xmlns:a16="http://schemas.microsoft.com/office/drawing/2014/main" id="{153C1804-CDCF-B4C3-7380-CE4E9FC5B9F5}"/>
              </a:ext>
            </a:extLst>
          </p:cNvPr>
          <p:cNvSpPr/>
          <p:nvPr/>
        </p:nvSpPr>
        <p:spPr>
          <a:xfrm>
            <a:off x="0" y="0"/>
            <a:ext cx="12192000" cy="14332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Levels of Agritourism</a:t>
            </a:r>
            <a:endParaRPr lang="en-US" dirty="0">
              <a:solidFill>
                <a:schemeClr val="bg1"/>
              </a:solidFill>
            </a:endParaRPr>
          </a:p>
        </p:txBody>
      </p:sp>
      <p:cxnSp>
        <p:nvCxnSpPr>
          <p:cNvPr id="12" name="Straight Connector 11">
            <a:extLst>
              <a:ext uri="{FF2B5EF4-FFF2-40B4-BE49-F238E27FC236}">
                <a16:creationId xmlns:a16="http://schemas.microsoft.com/office/drawing/2014/main" id="{7C5E030D-EFAC-D274-2E4E-6869E2A529EF}"/>
              </a:ext>
            </a:extLst>
          </p:cNvPr>
          <p:cNvCxnSpPr>
            <a:cxnSpLocks/>
          </p:cNvCxnSpPr>
          <p:nvPr/>
        </p:nvCxnSpPr>
        <p:spPr>
          <a:xfrm>
            <a:off x="-76200" y="1441653"/>
            <a:ext cx="122682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C908FA34-9A74-7CC2-069D-D8326A26B58F}"/>
              </a:ext>
            </a:extLst>
          </p:cNvPr>
          <p:cNvGraphicFramePr>
            <a:graphicFrameLocks noGrp="1"/>
          </p:cNvGraphicFramePr>
          <p:nvPr>
            <p:extLst>
              <p:ext uri="{D42A27DB-BD31-4B8C-83A1-F6EECF244321}">
                <p14:modId xmlns:p14="http://schemas.microsoft.com/office/powerpoint/2010/main" val="1042354073"/>
              </p:ext>
            </p:extLst>
          </p:nvPr>
        </p:nvGraphicFramePr>
        <p:xfrm>
          <a:off x="966926" y="1726790"/>
          <a:ext cx="10439399" cy="2819749"/>
        </p:xfrm>
        <a:graphic>
          <a:graphicData uri="http://schemas.openxmlformats.org/drawingml/2006/table">
            <a:tbl>
              <a:tblPr firstRow="1" firstCol="1" bandRow="1"/>
              <a:tblGrid>
                <a:gridCol w="3352799">
                  <a:extLst>
                    <a:ext uri="{9D8B030D-6E8A-4147-A177-3AD203B41FA5}">
                      <a16:colId xmlns:a16="http://schemas.microsoft.com/office/drawing/2014/main" val="364035307"/>
                    </a:ext>
                  </a:extLst>
                </a:gridCol>
                <a:gridCol w="3639683">
                  <a:extLst>
                    <a:ext uri="{9D8B030D-6E8A-4147-A177-3AD203B41FA5}">
                      <a16:colId xmlns:a16="http://schemas.microsoft.com/office/drawing/2014/main" val="3379912973"/>
                    </a:ext>
                  </a:extLst>
                </a:gridCol>
                <a:gridCol w="3446917">
                  <a:extLst>
                    <a:ext uri="{9D8B030D-6E8A-4147-A177-3AD203B41FA5}">
                      <a16:colId xmlns:a16="http://schemas.microsoft.com/office/drawing/2014/main" val="1192798685"/>
                    </a:ext>
                  </a:extLst>
                </a:gridCol>
              </a:tblGrid>
              <a:tr h="511628">
                <a:tc>
                  <a:txBody>
                    <a:bodyPr/>
                    <a:lstStyle/>
                    <a:p>
                      <a:pPr marL="0" marR="0">
                        <a:spcAft>
                          <a:spcPts val="800"/>
                        </a:spcAft>
                        <a:buNone/>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Agritourism Type</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spcAft>
                          <a:spcPts val="800"/>
                        </a:spcAft>
                        <a:buNone/>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Max Number of Guests Allowed</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spcAft>
                          <a:spcPts val="800"/>
                        </a:spcAft>
                        <a:buNone/>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Max Number of Days Allowed</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4215050896"/>
                  </a:ext>
                </a:extLst>
              </a:tr>
              <a:tr h="631368">
                <a:tc>
                  <a:txBody>
                    <a:bodyPr/>
                    <a:lstStyle/>
                    <a:p>
                      <a:pPr marL="0" marR="0">
                        <a:spcAft>
                          <a:spcPts val="800"/>
                        </a:spcAft>
                        <a:buNone/>
                      </a:pPr>
                      <a:r>
                        <a:rPr lang="en-US" sz="2000">
                          <a:effectLst/>
                          <a:latin typeface="Calibri" panose="020F0502020204030204" pitchFamily="34" charset="0"/>
                          <a:ea typeface="Calibri" panose="020F0502020204030204" pitchFamily="34" charset="0"/>
                          <a:cs typeface="Times New Roman" panose="02020603050405020304" pitchFamily="18" charset="0"/>
                        </a:rPr>
                        <a:t>Agritourism 1 (Permitted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Aft>
                          <a:spcPts val="800"/>
                        </a:spcAft>
                        <a:buNone/>
                      </a:pPr>
                      <a:r>
                        <a:rPr lang="en-US" sz="2000">
                          <a:effectLst/>
                          <a:latin typeface="Calibri" panose="020F0502020204030204" pitchFamily="34" charset="0"/>
                          <a:ea typeface="Calibri" panose="020F0502020204030204" pitchFamily="34" charset="0"/>
                          <a:cs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Aft>
                          <a:spcPts val="800"/>
                        </a:spcAft>
                        <a:buNone/>
                      </a:pPr>
                      <a:r>
                        <a:rPr lang="en-US" sz="20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1672038"/>
                  </a:ext>
                </a:extLst>
              </a:tr>
              <a:tr h="838200">
                <a:tc>
                  <a:txBody>
                    <a:bodyPr/>
                    <a:lstStyle/>
                    <a:p>
                      <a:pPr marL="0" marR="0">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Agritourism 2     (Administrative Special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Aft>
                          <a:spcPts val="800"/>
                        </a:spcAft>
                        <a:buNone/>
                      </a:pPr>
                      <a:r>
                        <a:rPr lang="en-US" sz="2000">
                          <a:effectLst/>
                          <a:latin typeface="Calibri" panose="020F0502020204030204" pitchFamily="34" charset="0"/>
                          <a:ea typeface="Calibri" panose="020F0502020204030204" pitchFamily="34" charset="0"/>
                          <a:cs typeface="Times New Roman" panose="02020603050405020304" pitchFamily="18"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2004209"/>
                  </a:ext>
                </a:extLst>
              </a:tr>
              <a:tr h="838553">
                <a:tc>
                  <a:txBody>
                    <a:bodyPr/>
                    <a:lstStyle/>
                    <a:p>
                      <a:pPr marL="0" marR="0">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Agritourism 3                 (Hearing Examiner Special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As Conditioned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As Conditioned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7408542"/>
                  </a:ext>
                </a:extLst>
              </a:tr>
            </a:tbl>
          </a:graphicData>
        </a:graphic>
      </p:graphicFrame>
      <p:sp>
        <p:nvSpPr>
          <p:cNvPr id="8" name="TextBox 7">
            <a:extLst>
              <a:ext uri="{FF2B5EF4-FFF2-40B4-BE49-F238E27FC236}">
                <a16:creationId xmlns:a16="http://schemas.microsoft.com/office/drawing/2014/main" id="{878CB30C-1C78-8C16-E3A5-D1AACD53B4D8}"/>
              </a:ext>
            </a:extLst>
          </p:cNvPr>
          <p:cNvSpPr txBox="1"/>
          <p:nvPr/>
        </p:nvSpPr>
        <p:spPr>
          <a:xfrm>
            <a:off x="1512547" y="4648200"/>
            <a:ext cx="9601200" cy="1200329"/>
          </a:xfrm>
          <a:prstGeom prst="rect">
            <a:avLst/>
          </a:prstGeom>
          <a:noFill/>
        </p:spPr>
        <p:txBody>
          <a:bodyPr wrap="square">
            <a:spAutoFit/>
          </a:bodyPr>
          <a:lstStyle/>
          <a:p>
            <a:r>
              <a:rPr lang="en-US" sz="2400" dirty="0">
                <a:latin typeface="Franklin Gothic Book" panose="020B0503020102020204" pitchFamily="34" charset="0"/>
              </a:rPr>
              <a:t>*Between March 15 and May 15, activities that are officially registered with the Skagit Valley Tulip Festival may run for 30-days in addition to the allowed days specified for Agritourism 1, 2, and 3.</a:t>
            </a:r>
            <a:endParaRPr lang="en-US" sz="2400" dirty="0"/>
          </a:p>
        </p:txBody>
      </p:sp>
    </p:spTree>
    <p:extLst>
      <p:ext uri="{BB962C8B-B14F-4D97-AF65-F5344CB8AC3E}">
        <p14:creationId xmlns:p14="http://schemas.microsoft.com/office/powerpoint/2010/main" val="1549048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60948-B9C2-7403-EF70-162C4CD16CD9}"/>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C68714A-B6AA-C0C5-1CBA-3BC783811962}"/>
              </a:ext>
            </a:extLst>
          </p:cNvPr>
          <p:cNvCxnSpPr>
            <a:cxnSpLocks/>
          </p:cNvCxnSpPr>
          <p:nvPr/>
        </p:nvCxnSpPr>
        <p:spPr>
          <a:xfrm>
            <a:off x="0" y="6629400"/>
            <a:ext cx="121920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2A86C78-3CB3-0AA0-CFF9-59557CDDB6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26" y="5486400"/>
            <a:ext cx="1143000" cy="1143000"/>
          </a:xfrm>
          <a:prstGeom prst="rect">
            <a:avLst/>
          </a:prstGeom>
        </p:spPr>
      </p:pic>
      <p:sp>
        <p:nvSpPr>
          <p:cNvPr id="9" name="Content Placeholder 2">
            <a:extLst>
              <a:ext uri="{FF2B5EF4-FFF2-40B4-BE49-F238E27FC236}">
                <a16:creationId xmlns:a16="http://schemas.microsoft.com/office/drawing/2014/main" id="{230FBE2B-C1F3-A501-5716-8050DE23D018}"/>
              </a:ext>
            </a:extLst>
          </p:cNvPr>
          <p:cNvSpPr>
            <a:spLocks noGrp="1"/>
          </p:cNvSpPr>
          <p:nvPr>
            <p:ph idx="1"/>
          </p:nvPr>
        </p:nvSpPr>
        <p:spPr>
          <a:xfrm>
            <a:off x="1066800" y="1893534"/>
            <a:ext cx="10925175" cy="4267200"/>
          </a:xfrm>
        </p:spPr>
        <p:txBody>
          <a:bodyPr>
            <a:normAutofit/>
          </a:bodyPr>
          <a:lstStyle/>
          <a:p>
            <a:r>
              <a:rPr lang="en-US" dirty="0">
                <a:latin typeface="Franklin Gothic Book" panose="020B0503020102020204" pitchFamily="34" charset="0"/>
              </a:rPr>
              <a:t>Must be carried out by the owner or operator of working farm or ranch.</a:t>
            </a:r>
          </a:p>
          <a:p>
            <a:r>
              <a:rPr lang="en-US" dirty="0">
                <a:latin typeface="Franklin Gothic Book" panose="020B0503020102020204" pitchFamily="34" charset="0"/>
              </a:rPr>
              <a:t>Cannot result in conversion of agricultural land.</a:t>
            </a:r>
          </a:p>
          <a:p>
            <a:r>
              <a:rPr lang="en-US" dirty="0">
                <a:latin typeface="Franklin Gothic Book" panose="020B0503020102020204" pitchFamily="34" charset="0"/>
              </a:rPr>
              <a:t>Cannot degrade rural character.</a:t>
            </a:r>
          </a:p>
          <a:p>
            <a:r>
              <a:rPr lang="en-US" dirty="0">
                <a:latin typeface="Franklin Gothic Book" panose="020B0503020102020204" pitchFamily="34" charset="0"/>
              </a:rPr>
              <a:t>Cannot interfere with surrounding farming operation.</a:t>
            </a:r>
          </a:p>
          <a:p>
            <a:r>
              <a:rPr lang="en-US" dirty="0">
                <a:latin typeface="Franklin Gothic Book" panose="020B0503020102020204" pitchFamily="34" charset="0"/>
              </a:rPr>
              <a:t>Artificial lighting and noise generated from Agritourism activities must be consistent with General Performance Standards (SCC 14.20). Studies may be required by the Director. </a:t>
            </a:r>
          </a:p>
          <a:p>
            <a:endParaRPr lang="en-US" dirty="0">
              <a:latin typeface="Franklin Gothic Book" panose="020B0503020102020204" pitchFamily="34" charset="0"/>
            </a:endParaRPr>
          </a:p>
          <a:p>
            <a:pPr marL="0" indent="0">
              <a:buNone/>
            </a:pPr>
            <a:endParaRPr lang="en-US" dirty="0">
              <a:latin typeface="Franklin Gothic Book" panose="020B0503020102020204" pitchFamily="34" charset="0"/>
            </a:endParaRPr>
          </a:p>
        </p:txBody>
      </p:sp>
      <p:sp>
        <p:nvSpPr>
          <p:cNvPr id="10" name="Rectangle 9">
            <a:extLst>
              <a:ext uri="{FF2B5EF4-FFF2-40B4-BE49-F238E27FC236}">
                <a16:creationId xmlns:a16="http://schemas.microsoft.com/office/drawing/2014/main" id="{BE7F99CB-13D7-40F8-E221-A72C7329A9EF}"/>
              </a:ext>
            </a:extLst>
          </p:cNvPr>
          <p:cNvSpPr/>
          <p:nvPr/>
        </p:nvSpPr>
        <p:spPr>
          <a:xfrm>
            <a:off x="0" y="0"/>
            <a:ext cx="12192000" cy="14332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General Limitations; Performance Standards</a:t>
            </a:r>
            <a:endParaRPr lang="en-US" dirty="0">
              <a:solidFill>
                <a:schemeClr val="bg1"/>
              </a:solidFill>
            </a:endParaRPr>
          </a:p>
        </p:txBody>
      </p:sp>
      <p:cxnSp>
        <p:nvCxnSpPr>
          <p:cNvPr id="12" name="Straight Connector 11">
            <a:extLst>
              <a:ext uri="{FF2B5EF4-FFF2-40B4-BE49-F238E27FC236}">
                <a16:creationId xmlns:a16="http://schemas.microsoft.com/office/drawing/2014/main" id="{EDF0EED7-FB45-8BA2-FA09-7E79B6789793}"/>
              </a:ext>
            </a:extLst>
          </p:cNvPr>
          <p:cNvCxnSpPr>
            <a:cxnSpLocks/>
          </p:cNvCxnSpPr>
          <p:nvPr/>
        </p:nvCxnSpPr>
        <p:spPr>
          <a:xfrm>
            <a:off x="-76200" y="1441653"/>
            <a:ext cx="122682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582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A2CC9-BD62-1890-C01D-CC71D1CA640E}"/>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C450580-3098-EF00-94E9-F9BB49FB3946}"/>
              </a:ext>
            </a:extLst>
          </p:cNvPr>
          <p:cNvCxnSpPr>
            <a:cxnSpLocks/>
          </p:cNvCxnSpPr>
          <p:nvPr/>
        </p:nvCxnSpPr>
        <p:spPr>
          <a:xfrm>
            <a:off x="0" y="6629400"/>
            <a:ext cx="121920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DDD7B18-1267-97F5-5C1C-3F575C06AC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26" y="5486400"/>
            <a:ext cx="1143000" cy="1143000"/>
          </a:xfrm>
          <a:prstGeom prst="rect">
            <a:avLst/>
          </a:prstGeom>
        </p:spPr>
      </p:pic>
      <p:sp>
        <p:nvSpPr>
          <p:cNvPr id="9" name="Content Placeholder 2">
            <a:extLst>
              <a:ext uri="{FF2B5EF4-FFF2-40B4-BE49-F238E27FC236}">
                <a16:creationId xmlns:a16="http://schemas.microsoft.com/office/drawing/2014/main" id="{C06B4192-EC11-668D-7793-5A88C474402F}"/>
              </a:ext>
            </a:extLst>
          </p:cNvPr>
          <p:cNvSpPr>
            <a:spLocks noGrp="1"/>
          </p:cNvSpPr>
          <p:nvPr>
            <p:ph idx="1"/>
          </p:nvPr>
        </p:nvSpPr>
        <p:spPr>
          <a:xfrm>
            <a:off x="708935" y="1905001"/>
            <a:ext cx="11077575" cy="3581399"/>
          </a:xfrm>
        </p:spPr>
        <p:txBody>
          <a:bodyPr>
            <a:normAutofit lnSpcReduction="10000"/>
          </a:bodyPr>
          <a:lstStyle/>
          <a:p>
            <a:r>
              <a:rPr lang="en-US" dirty="0">
                <a:latin typeface="Franklin Gothic Book" panose="020B0503020102020204" pitchFamily="34" charset="0"/>
              </a:rPr>
              <a:t>Parking cannot use road right-of-way, cannot result in conversion of agricultural land, and must meet parking requirements of SCC 14.26.</a:t>
            </a:r>
          </a:p>
          <a:p>
            <a:r>
              <a:rPr lang="en-US" dirty="0">
                <a:latin typeface="Franklin Gothic Book" panose="020B0503020102020204" pitchFamily="34" charset="0"/>
              </a:rPr>
              <a:t>Agritourism uses must demonstrate concurrency with the County road segment and road intersection level of service standards.</a:t>
            </a:r>
          </a:p>
          <a:p>
            <a:r>
              <a:rPr lang="en-US" dirty="0">
                <a:latin typeface="Franklin Gothic Book" panose="020B0503020102020204" pitchFamily="34" charset="0"/>
              </a:rPr>
              <a:t>Access to and from a county road used by the public must be permitted by Public Works, including any conversion of a previously established farm access.</a:t>
            </a:r>
          </a:p>
          <a:p>
            <a:r>
              <a:rPr lang="en-US" dirty="0">
                <a:latin typeface="Franklin Gothic Book" panose="020B0503020102020204" pitchFamily="34" charset="0"/>
              </a:rPr>
              <a:t>Unforeseen impacts can be mitigated through SEPA review. </a:t>
            </a:r>
          </a:p>
          <a:p>
            <a:endParaRPr lang="en-US" dirty="0">
              <a:latin typeface="Franklin Gothic Book" panose="020B0503020102020204" pitchFamily="34" charset="0"/>
            </a:endParaRPr>
          </a:p>
          <a:p>
            <a:pPr marL="0" indent="0">
              <a:buNone/>
            </a:pPr>
            <a:endParaRPr lang="en-US" dirty="0">
              <a:latin typeface="Franklin Gothic Book" panose="020B0503020102020204" pitchFamily="34" charset="0"/>
            </a:endParaRPr>
          </a:p>
        </p:txBody>
      </p:sp>
      <p:sp>
        <p:nvSpPr>
          <p:cNvPr id="10" name="Rectangle 9">
            <a:extLst>
              <a:ext uri="{FF2B5EF4-FFF2-40B4-BE49-F238E27FC236}">
                <a16:creationId xmlns:a16="http://schemas.microsoft.com/office/drawing/2014/main" id="{11A0D426-D271-257E-8BDD-7060533393BE}"/>
              </a:ext>
            </a:extLst>
          </p:cNvPr>
          <p:cNvSpPr/>
          <p:nvPr/>
        </p:nvSpPr>
        <p:spPr>
          <a:xfrm>
            <a:off x="0" y="0"/>
            <a:ext cx="12192000" cy="14332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General Limitations; Performance Standards</a:t>
            </a:r>
            <a:endParaRPr lang="en-US" dirty="0">
              <a:solidFill>
                <a:schemeClr val="bg1"/>
              </a:solidFill>
            </a:endParaRPr>
          </a:p>
        </p:txBody>
      </p:sp>
      <p:cxnSp>
        <p:nvCxnSpPr>
          <p:cNvPr id="12" name="Straight Connector 11">
            <a:extLst>
              <a:ext uri="{FF2B5EF4-FFF2-40B4-BE49-F238E27FC236}">
                <a16:creationId xmlns:a16="http://schemas.microsoft.com/office/drawing/2014/main" id="{4F999AB3-D753-196A-FFD2-9EB77EB5945D}"/>
              </a:ext>
            </a:extLst>
          </p:cNvPr>
          <p:cNvCxnSpPr>
            <a:cxnSpLocks/>
          </p:cNvCxnSpPr>
          <p:nvPr/>
        </p:nvCxnSpPr>
        <p:spPr>
          <a:xfrm>
            <a:off x="-76200" y="1441653"/>
            <a:ext cx="12268200"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211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kagitPPT.potx" id="{96EE94CA-76A6-47A5-9416-D3BF0EBF0FAF}" vid="{D52D6950-F107-4FD1-B81D-BC27D0D8CE6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6BC912B161784EA6341E3F3873758B" ma:contentTypeVersion="13" ma:contentTypeDescription="Create a new document." ma:contentTypeScope="" ma:versionID="f3104f74b25057c3619d3f8165403458">
  <xsd:schema xmlns:xsd="http://www.w3.org/2001/XMLSchema" xmlns:xs="http://www.w3.org/2001/XMLSchema" xmlns:p="http://schemas.microsoft.com/office/2006/metadata/properties" xmlns:ns2="0824d700-c81b-4242-953e-6e4893605309" xmlns:ns3="10345b34-0224-46e8-98d5-98998f18eeea" targetNamespace="http://schemas.microsoft.com/office/2006/metadata/properties" ma:root="true" ma:fieldsID="a8a877c0c61518c063166e6fb2c65564" ns2:_="" ns3:_="">
    <xsd:import namespace="0824d700-c81b-4242-953e-6e4893605309"/>
    <xsd:import namespace="10345b34-0224-46e8-98d5-98998f18eee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4d700-c81b-4242-953e-6e48936053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1419417-e85d-4f0d-aff8-a1eb2edf0a0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345b34-0224-46e8-98d5-98998f18eee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a5e657d-1f95-47b5-bac6-367e41a0687e}" ma:internalName="TaxCatchAll" ma:showField="CatchAllData" ma:web="10345b34-0224-46e8-98d5-98998f18ee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824d700-c81b-4242-953e-6e4893605309">
      <Terms xmlns="http://schemas.microsoft.com/office/infopath/2007/PartnerControls"/>
    </lcf76f155ced4ddcb4097134ff3c332f>
    <TaxCatchAll xmlns="10345b34-0224-46e8-98d5-98998f18eee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5B8E93-24C5-4734-B554-CF7EE301A9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24d700-c81b-4242-953e-6e4893605309"/>
    <ds:schemaRef ds:uri="10345b34-0224-46e8-98d5-98998f18ee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21D749-F268-403F-B704-140B8FB7789B}">
  <ds:schemaRefs>
    <ds:schemaRef ds:uri="http://schemas.microsoft.com/office/2006/documentManagement/types"/>
    <ds:schemaRef ds:uri="http://schemas.openxmlformats.org/package/2006/metadata/core-properties"/>
    <ds:schemaRef ds:uri="http://purl.org/dc/terms/"/>
    <ds:schemaRef ds:uri="http://purl.org/dc/elements/1.1/"/>
    <ds:schemaRef ds:uri="http://purl.org/dc/dcmitype/"/>
    <ds:schemaRef ds:uri="http://schemas.microsoft.com/office/infopath/2007/PartnerControls"/>
    <ds:schemaRef ds:uri="10345b34-0224-46e8-98d5-98998f18eeea"/>
    <ds:schemaRef ds:uri="0824d700-c81b-4242-953e-6e4893605309"/>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7D489CE-5B42-41B2-9489-77D893D12651}">
  <ds:schemaRefs>
    <ds:schemaRef ds:uri="http://schemas.microsoft.com/sharepoint/v3/contenttype/forms"/>
  </ds:schemaRefs>
</ds:datastoreItem>
</file>

<file path=docMetadata/LabelInfo.xml><?xml version="1.0" encoding="utf-8"?>
<clbl:labelList xmlns:clbl="http://schemas.microsoft.com/office/2020/mipLabelMetadata">
  <clbl:label id="{79572502-f11c-4f30-b941-b7276048d3ce}" enabled="0" method="" siteId="{79572502-f11c-4f30-b941-b7276048d3ce}" removed="1"/>
</clbl:labelList>
</file>

<file path=docProps/app.xml><?xml version="1.0" encoding="utf-8"?>
<Properties xmlns="http://schemas.openxmlformats.org/officeDocument/2006/extended-properties" xmlns:vt="http://schemas.openxmlformats.org/officeDocument/2006/docPropsVTypes">
  <Template>SkagitPPT</Template>
  <TotalTime>1776</TotalTime>
  <Words>1075</Words>
  <Application>Microsoft Office PowerPoint</Application>
  <PresentationFormat>Widescreen</PresentationFormat>
  <Paragraphs>101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Franklin Gothic Book</vt:lpstr>
      <vt:lpstr>Franklin Gothic Medium</vt:lpstr>
      <vt:lpstr>Wingdings</vt:lpstr>
      <vt:lpstr>Office Theme</vt:lpstr>
      <vt:lpstr>PowerPoint Presentation</vt:lpstr>
      <vt:lpstr>Agritourism Background</vt:lpstr>
      <vt:lpstr>Resolution &amp; Remand Criteria</vt:lpstr>
      <vt:lpstr>Overview of Agritourism Amendments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Robby Eckroth</dc:creator>
  <cp:lastModifiedBy>Robby Eckroth</cp:lastModifiedBy>
  <cp:revision>2</cp:revision>
  <dcterms:created xsi:type="dcterms:W3CDTF">2024-03-26T19:01:23Z</dcterms:created>
  <dcterms:modified xsi:type="dcterms:W3CDTF">2025-09-03T21:24:24Z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0x010100916BC912B161784EA6341E3F3873758B</vt:lpwstr>
  </property>
  <property fmtid="{D5CDD505-2E9C-101B-9397-08002B2CF9AE}" pid="3" name="_dlc_DocIdItemGuid">
    <vt:lpwstr>a72aeb1d-9f7e-416e-a0f9-1327f6ae618e</vt:lpwstr>
  </property>
  <property fmtid="{D5CDD505-2E9C-101B-9397-08002B2CF9AE}" pid="4" name="MediaServiceImageTags">
    <vt:lpwstr/>
  </property>
</Properties>
</file>